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82" r:id="rId6"/>
  </p:sldMasterIdLst>
  <p:notesMasterIdLst>
    <p:notesMasterId r:id="rId24"/>
  </p:notesMasterIdLst>
  <p:handoutMasterIdLst>
    <p:handoutMasterId r:id="rId25"/>
  </p:handoutMasterIdLst>
  <p:sldIdLst>
    <p:sldId id="384" r:id="rId7"/>
    <p:sldId id="450" r:id="rId8"/>
    <p:sldId id="452" r:id="rId9"/>
    <p:sldId id="471" r:id="rId10"/>
    <p:sldId id="472" r:id="rId11"/>
    <p:sldId id="473" r:id="rId12"/>
    <p:sldId id="474" r:id="rId13"/>
    <p:sldId id="475" r:id="rId14"/>
    <p:sldId id="486" r:id="rId15"/>
    <p:sldId id="487" r:id="rId16"/>
    <p:sldId id="457" r:id="rId17"/>
    <p:sldId id="478" r:id="rId18"/>
    <p:sldId id="492" r:id="rId19"/>
    <p:sldId id="480" r:id="rId20"/>
    <p:sldId id="469" r:id="rId21"/>
    <p:sldId id="485" r:id="rId22"/>
    <p:sldId id="410"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ene Purmal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018B"/>
    <a:srgbClr val="FDD500"/>
    <a:srgbClr val="652D90"/>
    <a:srgbClr val="58595B"/>
    <a:srgbClr val="33CC33"/>
    <a:srgbClr val="00FF00"/>
    <a:srgbClr val="00A5D1"/>
    <a:srgbClr val="D91C5C"/>
    <a:srgbClr val="D9D9D9"/>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4" autoAdjust="0"/>
    <p:restoredTop sz="92401" autoAdjust="0"/>
  </p:normalViewPr>
  <p:slideViewPr>
    <p:cSldViewPr snapToGrid="0">
      <p:cViewPr>
        <p:scale>
          <a:sx n="109" d="100"/>
          <a:sy n="109" d="100"/>
        </p:scale>
        <p:origin x="-348"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D020D-39C9-4E73-8DDF-96A5F4760295}" type="doc">
      <dgm:prSet loTypeId="urn:microsoft.com/office/officeart/2005/8/layout/bProcess3" loCatId="process" qsTypeId="urn:microsoft.com/office/officeart/2005/8/quickstyle/simple1" qsCatId="simple" csTypeId="urn:microsoft.com/office/officeart/2005/8/colors/accent6_2" csCatId="accent6" phldr="1"/>
      <dgm:spPr/>
      <dgm:t>
        <a:bodyPr/>
        <a:lstStyle/>
        <a:p>
          <a:endParaRPr lang="en-US"/>
        </a:p>
      </dgm:t>
    </dgm:pt>
    <dgm:pt modelId="{9EE067B6-1095-4788-A624-F413B5767967}">
      <dgm:prSet phldrT="[Text]" custT="1"/>
      <dgm:spPr>
        <a:solidFill>
          <a:srgbClr val="00B0F0"/>
        </a:solidFill>
      </dgm:spPr>
      <dgm:t>
        <a:bodyPr/>
        <a:lstStyle/>
        <a:p>
          <a:pPr marL="0"/>
          <a:r>
            <a:rPr lang="lv-LV" sz="1800" dirty="0"/>
            <a:t>Literatūras un politikas plānošanas  dokumentu izpēte</a:t>
          </a:r>
          <a:endParaRPr lang="en-US" sz="1800" dirty="0"/>
        </a:p>
      </dgm:t>
    </dgm:pt>
    <dgm:pt modelId="{821CBFE0-CCC7-4E01-87CB-825576C92E48}" type="parTrans" cxnId="{DA0B939E-1BF7-4388-8FD4-6BD727A3E60D}">
      <dgm:prSet/>
      <dgm:spPr/>
      <dgm:t>
        <a:bodyPr/>
        <a:lstStyle/>
        <a:p>
          <a:endParaRPr lang="en-US"/>
        </a:p>
      </dgm:t>
    </dgm:pt>
    <dgm:pt modelId="{4469E79E-6D29-4FC5-877D-76BB5A3A5F27}" type="sibTrans" cxnId="{DA0B939E-1BF7-4388-8FD4-6BD727A3E60D}">
      <dgm:prSet/>
      <dgm:spPr>
        <a:solidFill>
          <a:srgbClr val="EB018B"/>
        </a:solidFill>
        <a:ln w="57150">
          <a:solidFill>
            <a:srgbClr val="EB018B"/>
          </a:solidFill>
        </a:ln>
      </dgm:spPr>
      <dgm:t>
        <a:bodyPr/>
        <a:lstStyle/>
        <a:p>
          <a:endParaRPr lang="en-US"/>
        </a:p>
      </dgm:t>
    </dgm:pt>
    <dgm:pt modelId="{AD6DDDC6-9AB0-477B-8E6B-2F265C1C4F6B}">
      <dgm:prSet phldrT="[Text]"/>
      <dgm:spPr>
        <a:solidFill>
          <a:srgbClr val="00B0F0"/>
        </a:solidFill>
      </dgm:spPr>
      <dgm:t>
        <a:bodyPr/>
        <a:lstStyle/>
        <a:p>
          <a:pPr marL="180975" indent="-180975"/>
          <a:r>
            <a:rPr lang="lv-LV" sz="1300" dirty="0"/>
            <a:t>Pasaulē</a:t>
          </a:r>
          <a:endParaRPr lang="en-US" sz="1300" dirty="0"/>
        </a:p>
      </dgm:t>
    </dgm:pt>
    <dgm:pt modelId="{FEC82E10-BEBD-4588-A3DE-CE122F90DC39}" type="parTrans" cxnId="{D861F6A8-9A66-429E-8B41-EF0368351E53}">
      <dgm:prSet/>
      <dgm:spPr/>
      <dgm:t>
        <a:bodyPr/>
        <a:lstStyle/>
        <a:p>
          <a:endParaRPr lang="en-US"/>
        </a:p>
      </dgm:t>
    </dgm:pt>
    <dgm:pt modelId="{FA0FBDA6-5D8B-4ED5-8B30-93C4CDE40BE3}" type="sibTrans" cxnId="{D861F6A8-9A66-429E-8B41-EF0368351E53}">
      <dgm:prSet/>
      <dgm:spPr/>
      <dgm:t>
        <a:bodyPr/>
        <a:lstStyle/>
        <a:p>
          <a:endParaRPr lang="en-US"/>
        </a:p>
      </dgm:t>
    </dgm:pt>
    <dgm:pt modelId="{A6D75C2B-5E7E-443B-850B-ED3D45A08CA8}">
      <dgm:prSet phldrT="[Text]" custT="1"/>
      <dgm:spPr>
        <a:solidFill>
          <a:srgbClr val="00B0F0"/>
        </a:solidFill>
      </dgm:spPr>
      <dgm:t>
        <a:bodyPr/>
        <a:lstStyle/>
        <a:p>
          <a:pPr marL="0">
            <a:buNone/>
          </a:pPr>
          <a:r>
            <a:rPr lang="lv-LV" sz="1800" kern="1200" dirty="0"/>
            <a:t>Ārvalstu piemēru izpēte</a:t>
          </a:r>
          <a:endParaRPr lang="en-US" sz="1800" kern="1200" dirty="0"/>
        </a:p>
      </dgm:t>
    </dgm:pt>
    <dgm:pt modelId="{67093DFF-28E4-429E-B947-009BAA8B0F61}" type="parTrans" cxnId="{F047A7FB-BD5D-4823-B76E-411D44A50769}">
      <dgm:prSet/>
      <dgm:spPr/>
      <dgm:t>
        <a:bodyPr/>
        <a:lstStyle/>
        <a:p>
          <a:endParaRPr lang="en-US"/>
        </a:p>
      </dgm:t>
    </dgm:pt>
    <dgm:pt modelId="{0A5B3E9A-FDA6-494F-B846-F488E598A5EA}" type="sibTrans" cxnId="{F047A7FB-BD5D-4823-B76E-411D44A50769}">
      <dgm:prSet/>
      <dgm:spPr>
        <a:solidFill>
          <a:srgbClr val="EB018B"/>
        </a:solidFill>
        <a:ln w="57150">
          <a:solidFill>
            <a:srgbClr val="EB018B"/>
          </a:solidFill>
        </a:ln>
      </dgm:spPr>
      <dgm:t>
        <a:bodyPr/>
        <a:lstStyle/>
        <a:p>
          <a:endParaRPr lang="en-US"/>
        </a:p>
      </dgm:t>
    </dgm:pt>
    <dgm:pt modelId="{C72D4BA2-06E2-4A05-88A6-1A9EFEC4768E}">
      <dgm:prSet phldrT="[Text]" custT="1"/>
      <dgm:spPr>
        <a:solidFill>
          <a:srgbClr val="00B0F0"/>
        </a:solidFill>
      </dgm:spPr>
      <dgm:t>
        <a:bodyPr/>
        <a:lstStyle/>
        <a:p>
          <a:pPr marL="180975" indent="-180975">
            <a:buFont typeface="Arial" panose="020B0604020202020204" pitchFamily="34" charset="0"/>
            <a:buChar char="•"/>
          </a:pPr>
          <a:r>
            <a:rPr lang="lv-LV" sz="1300" kern="1200" dirty="0">
              <a:solidFill>
                <a:prstClr val="white"/>
              </a:solidFill>
              <a:latin typeface="Calibri"/>
              <a:ea typeface="+mn-ea"/>
              <a:cs typeface="+mn-cs"/>
            </a:rPr>
            <a:t>Literatūras analīze</a:t>
          </a:r>
          <a:endParaRPr lang="en-US" sz="1300" kern="1200" dirty="0">
            <a:solidFill>
              <a:prstClr val="white"/>
            </a:solidFill>
            <a:latin typeface="Calibri"/>
            <a:ea typeface="+mn-ea"/>
            <a:cs typeface="+mn-cs"/>
          </a:endParaRPr>
        </a:p>
      </dgm:t>
    </dgm:pt>
    <dgm:pt modelId="{0704AB97-B9B5-444A-AE34-7ED32F9D7193}" type="parTrans" cxnId="{7B1276B3-FB52-4030-BCE0-A53C489444CE}">
      <dgm:prSet/>
      <dgm:spPr/>
      <dgm:t>
        <a:bodyPr/>
        <a:lstStyle/>
        <a:p>
          <a:endParaRPr lang="en-US"/>
        </a:p>
      </dgm:t>
    </dgm:pt>
    <dgm:pt modelId="{2B75441F-5C3F-4828-B380-7C92DB8CFE5D}" type="sibTrans" cxnId="{7B1276B3-FB52-4030-BCE0-A53C489444CE}">
      <dgm:prSet/>
      <dgm:spPr/>
      <dgm:t>
        <a:bodyPr/>
        <a:lstStyle/>
        <a:p>
          <a:endParaRPr lang="en-US"/>
        </a:p>
      </dgm:t>
    </dgm:pt>
    <dgm:pt modelId="{CDEEC878-052E-4DA8-A80C-BE0D358E4B66}">
      <dgm:prSet phldrT="[Text]" custT="1"/>
      <dgm:spPr>
        <a:solidFill>
          <a:srgbClr val="00B0F0"/>
        </a:solidFill>
      </dgm:spPr>
      <dgm:t>
        <a:bodyPr/>
        <a:lstStyle/>
        <a:p>
          <a:pPr marL="0"/>
          <a:r>
            <a:rPr lang="lv-LV" sz="1800" kern="1200" dirty="0"/>
            <a:t>Ekspertu intervijas Latvijā</a:t>
          </a:r>
          <a:endParaRPr lang="en-US" sz="1800" kern="1200" dirty="0"/>
        </a:p>
      </dgm:t>
    </dgm:pt>
    <dgm:pt modelId="{B23E2652-040B-4947-BB33-8BC832E18954}" type="parTrans" cxnId="{0811FE24-504D-46E6-9B3D-9DFB586F8058}">
      <dgm:prSet/>
      <dgm:spPr/>
      <dgm:t>
        <a:bodyPr/>
        <a:lstStyle/>
        <a:p>
          <a:endParaRPr lang="en-US"/>
        </a:p>
      </dgm:t>
    </dgm:pt>
    <dgm:pt modelId="{6C63FA3B-72D0-41F7-A3E5-9462342918B6}" type="sibTrans" cxnId="{0811FE24-504D-46E6-9B3D-9DFB586F8058}">
      <dgm:prSet/>
      <dgm:spPr>
        <a:solidFill>
          <a:srgbClr val="EB018B"/>
        </a:solidFill>
        <a:ln w="57150">
          <a:solidFill>
            <a:srgbClr val="EB018B"/>
          </a:solidFill>
        </a:ln>
      </dgm:spPr>
      <dgm:t>
        <a:bodyPr/>
        <a:lstStyle/>
        <a:p>
          <a:endParaRPr lang="en-US"/>
        </a:p>
      </dgm:t>
    </dgm:pt>
    <dgm:pt modelId="{41985CAD-3DC1-4F59-A694-20A301AC7C4F}">
      <dgm:prSet phldrT="[Text]" custT="1"/>
      <dgm:spPr>
        <a:solidFill>
          <a:srgbClr val="00B0F0"/>
        </a:solidFill>
      </dgm:spPr>
      <dgm:t>
        <a:bodyPr/>
        <a:lstStyle/>
        <a:p>
          <a:pPr marL="180975" indent="-180975"/>
          <a:r>
            <a:rPr lang="lv-LV" sz="1300" kern="1200" dirty="0">
              <a:solidFill>
                <a:prstClr val="white"/>
              </a:solidFill>
              <a:latin typeface="Calibri"/>
              <a:ea typeface="+mn-ea"/>
              <a:cs typeface="+mn-cs"/>
            </a:rPr>
            <a:t>Kopskaitā izzināti 15 ekspertu viedokļi</a:t>
          </a:r>
          <a:endParaRPr lang="en-US" sz="1300" kern="1200" dirty="0">
            <a:solidFill>
              <a:prstClr val="white"/>
            </a:solidFill>
            <a:latin typeface="Calibri"/>
            <a:ea typeface="+mn-ea"/>
            <a:cs typeface="+mn-cs"/>
          </a:endParaRPr>
        </a:p>
      </dgm:t>
    </dgm:pt>
    <dgm:pt modelId="{24EFDFD0-09CB-41A3-A602-A93D4AAFBCDC}" type="parTrans" cxnId="{E8C6CDA4-D1C6-41E4-B0DA-4461685DDCD8}">
      <dgm:prSet/>
      <dgm:spPr/>
      <dgm:t>
        <a:bodyPr/>
        <a:lstStyle/>
        <a:p>
          <a:endParaRPr lang="en-US"/>
        </a:p>
      </dgm:t>
    </dgm:pt>
    <dgm:pt modelId="{A5CC517D-40BC-4ACF-A9D1-CC462EC17452}" type="sibTrans" cxnId="{E8C6CDA4-D1C6-41E4-B0DA-4461685DDCD8}">
      <dgm:prSet/>
      <dgm:spPr/>
      <dgm:t>
        <a:bodyPr/>
        <a:lstStyle/>
        <a:p>
          <a:endParaRPr lang="en-US"/>
        </a:p>
      </dgm:t>
    </dgm:pt>
    <dgm:pt modelId="{0BE2536F-96F3-433F-8A15-96A0C8FB1C1E}">
      <dgm:prSet custT="1"/>
      <dgm:spPr>
        <a:solidFill>
          <a:srgbClr val="00B0F0"/>
        </a:solidFill>
      </dgm:spPr>
      <dgm:t>
        <a:bodyPr/>
        <a:lstStyle/>
        <a:p>
          <a:pPr marL="180975" indent="-180975">
            <a:buFont typeface="Arial" panose="020B0604020202020204" pitchFamily="34" charset="0"/>
            <a:buChar char="•"/>
          </a:pPr>
          <a:r>
            <a:rPr lang="lv-LV" sz="1300" kern="1200" dirty="0">
              <a:solidFill>
                <a:prstClr val="white"/>
              </a:solidFill>
              <a:latin typeface="Calibri"/>
              <a:ea typeface="+mn-ea"/>
              <a:cs typeface="+mn-cs"/>
            </a:rPr>
            <a:t>Ekspertu intervijas</a:t>
          </a:r>
        </a:p>
      </dgm:t>
    </dgm:pt>
    <dgm:pt modelId="{B136571E-83BE-4DFF-8704-53012B908D27}" type="parTrans" cxnId="{9D3BFFA6-3026-4E6A-98DE-4EC3D015D558}">
      <dgm:prSet/>
      <dgm:spPr/>
      <dgm:t>
        <a:bodyPr/>
        <a:lstStyle/>
        <a:p>
          <a:endParaRPr lang="en-US"/>
        </a:p>
      </dgm:t>
    </dgm:pt>
    <dgm:pt modelId="{710B8A0B-7B49-4B3F-9A29-F0520B5BE7D1}" type="sibTrans" cxnId="{9D3BFFA6-3026-4E6A-98DE-4EC3D015D558}">
      <dgm:prSet/>
      <dgm:spPr/>
      <dgm:t>
        <a:bodyPr/>
        <a:lstStyle/>
        <a:p>
          <a:endParaRPr lang="en-US"/>
        </a:p>
      </dgm:t>
    </dgm:pt>
    <dgm:pt modelId="{8C9E18E0-EBE6-48B5-9A67-C9F0C5005B5B}">
      <dgm:prSet custT="1"/>
      <dgm:spPr>
        <a:solidFill>
          <a:srgbClr val="00B0F0"/>
        </a:solidFill>
      </dgm:spPr>
      <dgm:t>
        <a:bodyPr/>
        <a:lstStyle/>
        <a:p>
          <a:pPr marL="180975" indent="-180975"/>
          <a:r>
            <a:rPr lang="lv-LV" sz="1300" kern="1200" dirty="0">
              <a:solidFill>
                <a:prstClr val="white"/>
              </a:solidFill>
              <a:latin typeface="Calibri"/>
              <a:ea typeface="+mn-ea"/>
              <a:cs typeface="+mn-cs"/>
            </a:rPr>
            <a:t>2 eksperti atteicās; 2 nebija pieejami ierobežota laika dēļ</a:t>
          </a:r>
        </a:p>
      </dgm:t>
    </dgm:pt>
    <dgm:pt modelId="{3C8FCD14-4FBA-4F8F-9EB3-9092B30D7B85}" type="parTrans" cxnId="{645586EE-65D6-4F29-A6E9-261311F05B51}">
      <dgm:prSet/>
      <dgm:spPr/>
      <dgm:t>
        <a:bodyPr/>
        <a:lstStyle/>
        <a:p>
          <a:endParaRPr lang="en-US"/>
        </a:p>
      </dgm:t>
    </dgm:pt>
    <dgm:pt modelId="{12DEBA51-4512-4E33-960A-757F7E0C3FA0}" type="sibTrans" cxnId="{645586EE-65D6-4F29-A6E9-261311F05B51}">
      <dgm:prSet/>
      <dgm:spPr/>
      <dgm:t>
        <a:bodyPr/>
        <a:lstStyle/>
        <a:p>
          <a:endParaRPr lang="en-US"/>
        </a:p>
      </dgm:t>
    </dgm:pt>
    <dgm:pt modelId="{49AB4444-8DF1-4CFE-BDBE-A07F2284A2A3}">
      <dgm:prSet custT="1"/>
      <dgm:spPr>
        <a:solidFill>
          <a:srgbClr val="00B0F0"/>
        </a:solidFill>
      </dgm:spPr>
      <dgm:t>
        <a:bodyPr/>
        <a:lstStyle/>
        <a:p>
          <a:pPr marL="0" lvl="0" algn="l" defTabSz="755650">
            <a:lnSpc>
              <a:spcPct val="90000"/>
            </a:lnSpc>
            <a:spcBef>
              <a:spcPct val="0"/>
            </a:spcBef>
            <a:spcAft>
              <a:spcPct val="35000"/>
            </a:spcAft>
            <a:buNone/>
          </a:pPr>
          <a:r>
            <a:rPr lang="lv-LV" sz="1800" kern="1200" dirty="0"/>
            <a:t>Secinājumi un rekomendācijas</a:t>
          </a:r>
        </a:p>
      </dgm:t>
    </dgm:pt>
    <dgm:pt modelId="{4EA04AC7-63B2-4A92-8D6C-A49AF3AA3DEE}" type="parTrans" cxnId="{A15AA94C-4EC3-4E0E-98D8-6FFB1446CD7D}">
      <dgm:prSet/>
      <dgm:spPr/>
      <dgm:t>
        <a:bodyPr/>
        <a:lstStyle/>
        <a:p>
          <a:endParaRPr lang="en-US"/>
        </a:p>
      </dgm:t>
    </dgm:pt>
    <dgm:pt modelId="{86BF7507-1661-43C8-94C0-1C2EDBE81E30}" type="sibTrans" cxnId="{A15AA94C-4EC3-4E0E-98D8-6FFB1446CD7D}">
      <dgm:prSet/>
      <dgm:spPr/>
      <dgm:t>
        <a:bodyPr/>
        <a:lstStyle/>
        <a:p>
          <a:endParaRPr lang="en-US"/>
        </a:p>
      </dgm:t>
    </dgm:pt>
    <dgm:pt modelId="{E55CA95B-B1E9-4898-B2C6-4D2C2A352EEE}">
      <dgm:prSet custT="1"/>
      <dgm:spPr>
        <a:solidFill>
          <a:srgbClr val="00B0F0"/>
        </a:solidFill>
      </dgm:spPr>
      <dgm:t>
        <a:bodyPr/>
        <a:lstStyle/>
        <a:p>
          <a:pPr marL="180975" lvl="1" indent="-180975" algn="l" defTabSz="577850">
            <a:lnSpc>
              <a:spcPct val="90000"/>
            </a:lnSpc>
            <a:spcBef>
              <a:spcPct val="0"/>
            </a:spcBef>
            <a:spcAft>
              <a:spcPct val="15000"/>
            </a:spcAft>
            <a:buChar char="•"/>
          </a:pPr>
          <a:r>
            <a:rPr lang="lv-LV" sz="1300" kern="1200" dirty="0">
              <a:solidFill>
                <a:prstClr val="white"/>
              </a:solidFill>
              <a:latin typeface="Calibri"/>
              <a:ea typeface="+mn-ea"/>
              <a:cs typeface="+mn-cs"/>
            </a:rPr>
            <a:t>Kā kopsavilkums no visiem izpētes posmiem</a:t>
          </a:r>
        </a:p>
      </dgm:t>
    </dgm:pt>
    <dgm:pt modelId="{64A90D67-06D9-4AB9-9D25-BC347EAF27B4}" type="parTrans" cxnId="{3320CEC2-AD58-44E5-868C-0BE0F295A841}">
      <dgm:prSet/>
      <dgm:spPr/>
      <dgm:t>
        <a:bodyPr/>
        <a:lstStyle/>
        <a:p>
          <a:endParaRPr lang="en-US"/>
        </a:p>
      </dgm:t>
    </dgm:pt>
    <dgm:pt modelId="{29156EFF-21D7-4321-96E1-E7302902E44F}" type="sibTrans" cxnId="{3320CEC2-AD58-44E5-868C-0BE0F295A841}">
      <dgm:prSet/>
      <dgm:spPr/>
      <dgm:t>
        <a:bodyPr/>
        <a:lstStyle/>
        <a:p>
          <a:endParaRPr lang="en-US"/>
        </a:p>
      </dgm:t>
    </dgm:pt>
    <dgm:pt modelId="{0F6531C4-6438-4487-8A45-418C78BA8976}">
      <dgm:prSet phldrT="[Text]"/>
      <dgm:spPr>
        <a:solidFill>
          <a:srgbClr val="00B0F0"/>
        </a:solidFill>
      </dgm:spPr>
      <dgm:t>
        <a:bodyPr/>
        <a:lstStyle/>
        <a:p>
          <a:pPr marL="180975" indent="-180975"/>
          <a:r>
            <a:rPr lang="lv-LV" sz="1300" dirty="0"/>
            <a:t>ES</a:t>
          </a:r>
          <a:endParaRPr lang="en-US" sz="1300" dirty="0"/>
        </a:p>
      </dgm:t>
    </dgm:pt>
    <dgm:pt modelId="{26013432-87DE-482C-A6D1-9D1DDCF27584}" type="parTrans" cxnId="{AB81E6A0-FD5B-496E-A62F-81CEE8A40097}">
      <dgm:prSet/>
      <dgm:spPr/>
      <dgm:t>
        <a:bodyPr/>
        <a:lstStyle/>
        <a:p>
          <a:endParaRPr lang="en-US"/>
        </a:p>
      </dgm:t>
    </dgm:pt>
    <dgm:pt modelId="{0A73C5C0-6942-4402-9664-247033E5E1ED}" type="sibTrans" cxnId="{AB81E6A0-FD5B-496E-A62F-81CEE8A40097}">
      <dgm:prSet/>
      <dgm:spPr/>
      <dgm:t>
        <a:bodyPr/>
        <a:lstStyle/>
        <a:p>
          <a:endParaRPr lang="en-US"/>
        </a:p>
      </dgm:t>
    </dgm:pt>
    <dgm:pt modelId="{B6039CA5-9423-42FA-B21D-686522B42ECE}">
      <dgm:prSet phldrT="[Text]"/>
      <dgm:spPr>
        <a:solidFill>
          <a:srgbClr val="00B0F0"/>
        </a:solidFill>
      </dgm:spPr>
      <dgm:t>
        <a:bodyPr/>
        <a:lstStyle/>
        <a:p>
          <a:pPr marL="180975" indent="-180975"/>
          <a:r>
            <a:rPr lang="lv-LV" sz="1300" dirty="0"/>
            <a:t>Latvijā</a:t>
          </a:r>
          <a:endParaRPr lang="en-US" sz="1300" dirty="0"/>
        </a:p>
      </dgm:t>
    </dgm:pt>
    <dgm:pt modelId="{B846EBBE-9441-4161-ACE2-158D4A0C7FDA}" type="parTrans" cxnId="{CDA1EC31-7F4E-4D28-ADD6-94CAD2A4A253}">
      <dgm:prSet/>
      <dgm:spPr/>
      <dgm:t>
        <a:bodyPr/>
        <a:lstStyle/>
        <a:p>
          <a:endParaRPr lang="en-US"/>
        </a:p>
      </dgm:t>
    </dgm:pt>
    <dgm:pt modelId="{E1C22108-50F1-4323-9CB7-FD348C885CC2}" type="sibTrans" cxnId="{CDA1EC31-7F4E-4D28-ADD6-94CAD2A4A253}">
      <dgm:prSet/>
      <dgm:spPr/>
      <dgm:t>
        <a:bodyPr/>
        <a:lstStyle/>
        <a:p>
          <a:endParaRPr lang="en-US"/>
        </a:p>
      </dgm:t>
    </dgm:pt>
    <dgm:pt modelId="{D32D117A-602B-4071-910F-4DE9A059C715}">
      <dgm:prSet phldrT="[Text]" custT="1"/>
      <dgm:spPr>
        <a:solidFill>
          <a:srgbClr val="00B0F0"/>
        </a:solidFill>
      </dgm:spPr>
      <dgm:t>
        <a:bodyPr/>
        <a:lstStyle/>
        <a:p>
          <a:pPr marL="180975" indent="-180975">
            <a:buFont typeface="Arial" panose="020B0604020202020204" pitchFamily="34" charset="0"/>
            <a:buChar char="•"/>
          </a:pPr>
          <a:r>
            <a:rPr lang="lv-LV" sz="1300" kern="1200" dirty="0">
              <a:solidFill>
                <a:prstClr val="white"/>
              </a:solidFill>
              <a:latin typeface="Calibri"/>
              <a:ea typeface="+mn-ea"/>
              <a:cs typeface="+mn-cs"/>
            </a:rPr>
            <a:t>Anglija, Skotija, Somija, </a:t>
          </a:r>
          <a:br>
            <a:rPr lang="lv-LV" sz="1300" kern="1200" dirty="0">
              <a:solidFill>
                <a:prstClr val="white"/>
              </a:solidFill>
              <a:latin typeface="Calibri"/>
              <a:ea typeface="+mn-ea"/>
              <a:cs typeface="+mn-cs"/>
            </a:rPr>
          </a:br>
          <a:r>
            <a:rPr lang="lv-LV" sz="1300" kern="1200" dirty="0">
              <a:solidFill>
                <a:prstClr val="white"/>
              </a:solidFill>
              <a:latin typeface="Calibri"/>
              <a:ea typeface="+mn-ea"/>
              <a:cs typeface="+mn-cs"/>
            </a:rPr>
            <a:t>Austrālija, Kanāda</a:t>
          </a:r>
          <a:endParaRPr lang="en-US" sz="1300" kern="1200" dirty="0">
            <a:solidFill>
              <a:prstClr val="white"/>
            </a:solidFill>
            <a:latin typeface="Calibri"/>
            <a:ea typeface="+mn-ea"/>
            <a:cs typeface="+mn-cs"/>
          </a:endParaRPr>
        </a:p>
      </dgm:t>
    </dgm:pt>
    <dgm:pt modelId="{00D8C542-4260-4D68-9151-C51306568D14}" type="parTrans" cxnId="{5DE4823E-A547-4E08-B9B3-54AE54A49678}">
      <dgm:prSet/>
      <dgm:spPr/>
      <dgm:t>
        <a:bodyPr/>
        <a:lstStyle/>
        <a:p>
          <a:endParaRPr lang="en-US"/>
        </a:p>
      </dgm:t>
    </dgm:pt>
    <dgm:pt modelId="{F73845A5-9553-47E5-A3A1-15B3B9AED96B}" type="sibTrans" cxnId="{5DE4823E-A547-4E08-B9B3-54AE54A49678}">
      <dgm:prSet/>
      <dgm:spPr/>
      <dgm:t>
        <a:bodyPr/>
        <a:lstStyle/>
        <a:p>
          <a:endParaRPr lang="en-US"/>
        </a:p>
      </dgm:t>
    </dgm:pt>
    <dgm:pt modelId="{C7BB3E65-0E6F-4D6C-9D3D-1BA4B9FBDB7A}">
      <dgm:prSet phldrT="[Text]" custT="1"/>
      <dgm:spPr>
        <a:solidFill>
          <a:srgbClr val="00B0F0"/>
        </a:solidFill>
      </dgm:spPr>
      <dgm:t>
        <a:bodyPr/>
        <a:lstStyle/>
        <a:p>
          <a:pPr marL="180975" indent="-180975"/>
          <a:r>
            <a:rPr lang="lv-LV" sz="1300" kern="1200" dirty="0">
              <a:solidFill>
                <a:prstClr val="white"/>
              </a:solidFill>
              <a:latin typeface="Calibri"/>
              <a:ea typeface="+mn-ea"/>
              <a:cs typeface="+mn-cs"/>
            </a:rPr>
            <a:t>Daļēji strukturētas</a:t>
          </a:r>
          <a:endParaRPr lang="en-US" sz="1300" kern="1200" dirty="0">
            <a:solidFill>
              <a:prstClr val="white"/>
            </a:solidFill>
            <a:latin typeface="Calibri"/>
            <a:ea typeface="+mn-ea"/>
            <a:cs typeface="+mn-cs"/>
          </a:endParaRPr>
        </a:p>
      </dgm:t>
    </dgm:pt>
    <dgm:pt modelId="{A86A7858-092F-4B42-8C9A-68973762A7BF}" type="parTrans" cxnId="{5695E9A7-E14E-4F36-8114-2584B0CA7217}">
      <dgm:prSet/>
      <dgm:spPr/>
      <dgm:t>
        <a:bodyPr/>
        <a:lstStyle/>
        <a:p>
          <a:endParaRPr lang="en-US"/>
        </a:p>
      </dgm:t>
    </dgm:pt>
    <dgm:pt modelId="{D7B0C72F-F43F-45DA-9105-B56E00E8886C}" type="sibTrans" cxnId="{5695E9A7-E14E-4F36-8114-2584B0CA7217}">
      <dgm:prSet/>
      <dgm:spPr/>
      <dgm:t>
        <a:bodyPr/>
        <a:lstStyle/>
        <a:p>
          <a:endParaRPr lang="en-US"/>
        </a:p>
      </dgm:t>
    </dgm:pt>
    <dgm:pt modelId="{46CD789D-21B7-4178-87B0-636D038921D9}" type="pres">
      <dgm:prSet presAssocID="{FA0D020D-39C9-4E73-8DDF-96A5F4760295}" presName="Name0" presStyleCnt="0">
        <dgm:presLayoutVars>
          <dgm:dir/>
          <dgm:resizeHandles val="exact"/>
        </dgm:presLayoutVars>
      </dgm:prSet>
      <dgm:spPr/>
      <dgm:t>
        <a:bodyPr/>
        <a:lstStyle/>
        <a:p>
          <a:endParaRPr lang="lv-LV"/>
        </a:p>
      </dgm:t>
    </dgm:pt>
    <dgm:pt modelId="{2AFE04C0-509F-41FF-B02D-EE63D3D913AE}" type="pres">
      <dgm:prSet presAssocID="{9EE067B6-1095-4788-A624-F413B5767967}" presName="node" presStyleLbl="node1" presStyleIdx="0" presStyleCnt="4" custLinFactNeighborX="-447" custLinFactNeighborY="27">
        <dgm:presLayoutVars>
          <dgm:bulletEnabled val="1"/>
        </dgm:presLayoutVars>
      </dgm:prSet>
      <dgm:spPr/>
      <dgm:t>
        <a:bodyPr/>
        <a:lstStyle/>
        <a:p>
          <a:endParaRPr lang="lv-LV"/>
        </a:p>
      </dgm:t>
    </dgm:pt>
    <dgm:pt modelId="{CE2E6921-DDEE-4790-A3C6-9726345DB18D}" type="pres">
      <dgm:prSet presAssocID="{4469E79E-6D29-4FC5-877D-76BB5A3A5F27}" presName="sibTrans" presStyleLbl="sibTrans1D1" presStyleIdx="0" presStyleCnt="3"/>
      <dgm:spPr/>
      <dgm:t>
        <a:bodyPr/>
        <a:lstStyle/>
        <a:p>
          <a:endParaRPr lang="lv-LV"/>
        </a:p>
      </dgm:t>
    </dgm:pt>
    <dgm:pt modelId="{BDA32BE2-5A5B-4DB8-AF9C-DB4C92DCBD9D}" type="pres">
      <dgm:prSet presAssocID="{4469E79E-6D29-4FC5-877D-76BB5A3A5F27}" presName="connectorText" presStyleLbl="sibTrans1D1" presStyleIdx="0" presStyleCnt="3"/>
      <dgm:spPr/>
      <dgm:t>
        <a:bodyPr/>
        <a:lstStyle/>
        <a:p>
          <a:endParaRPr lang="lv-LV"/>
        </a:p>
      </dgm:t>
    </dgm:pt>
    <dgm:pt modelId="{FF7E7A6A-3092-4440-BCD7-D6009A5422C8}" type="pres">
      <dgm:prSet presAssocID="{A6D75C2B-5E7E-443B-850B-ED3D45A08CA8}" presName="node" presStyleLbl="node1" presStyleIdx="1" presStyleCnt="4" custLinFactNeighborX="-447" custLinFactNeighborY="27">
        <dgm:presLayoutVars>
          <dgm:bulletEnabled val="1"/>
        </dgm:presLayoutVars>
      </dgm:prSet>
      <dgm:spPr/>
      <dgm:t>
        <a:bodyPr/>
        <a:lstStyle/>
        <a:p>
          <a:endParaRPr lang="lv-LV"/>
        </a:p>
      </dgm:t>
    </dgm:pt>
    <dgm:pt modelId="{CA7ABA04-17EE-4E52-B8DD-E3D8F50AF020}" type="pres">
      <dgm:prSet presAssocID="{0A5B3E9A-FDA6-494F-B846-F488E598A5EA}" presName="sibTrans" presStyleLbl="sibTrans1D1" presStyleIdx="1" presStyleCnt="3"/>
      <dgm:spPr/>
      <dgm:t>
        <a:bodyPr/>
        <a:lstStyle/>
        <a:p>
          <a:endParaRPr lang="lv-LV"/>
        </a:p>
      </dgm:t>
    </dgm:pt>
    <dgm:pt modelId="{DA3084DA-DB49-4F6A-A402-B17ABA783815}" type="pres">
      <dgm:prSet presAssocID="{0A5B3E9A-FDA6-494F-B846-F488E598A5EA}" presName="connectorText" presStyleLbl="sibTrans1D1" presStyleIdx="1" presStyleCnt="3"/>
      <dgm:spPr/>
      <dgm:t>
        <a:bodyPr/>
        <a:lstStyle/>
        <a:p>
          <a:endParaRPr lang="lv-LV"/>
        </a:p>
      </dgm:t>
    </dgm:pt>
    <dgm:pt modelId="{D7F26972-6648-4B78-9A7A-FFD1DC93553D}" type="pres">
      <dgm:prSet presAssocID="{CDEEC878-052E-4DA8-A80C-BE0D358E4B66}" presName="node" presStyleLbl="node1" presStyleIdx="2" presStyleCnt="4">
        <dgm:presLayoutVars>
          <dgm:bulletEnabled val="1"/>
        </dgm:presLayoutVars>
      </dgm:prSet>
      <dgm:spPr/>
      <dgm:t>
        <a:bodyPr/>
        <a:lstStyle/>
        <a:p>
          <a:endParaRPr lang="lv-LV"/>
        </a:p>
      </dgm:t>
    </dgm:pt>
    <dgm:pt modelId="{653A2379-A8E7-4466-B187-915FB45EDA10}" type="pres">
      <dgm:prSet presAssocID="{6C63FA3B-72D0-41F7-A3E5-9462342918B6}" presName="sibTrans" presStyleLbl="sibTrans1D1" presStyleIdx="2" presStyleCnt="3"/>
      <dgm:spPr/>
      <dgm:t>
        <a:bodyPr/>
        <a:lstStyle/>
        <a:p>
          <a:endParaRPr lang="lv-LV"/>
        </a:p>
      </dgm:t>
    </dgm:pt>
    <dgm:pt modelId="{2E28A9DB-AA8E-4307-A7AA-CC26394EDB77}" type="pres">
      <dgm:prSet presAssocID="{6C63FA3B-72D0-41F7-A3E5-9462342918B6}" presName="connectorText" presStyleLbl="sibTrans1D1" presStyleIdx="2" presStyleCnt="3"/>
      <dgm:spPr/>
      <dgm:t>
        <a:bodyPr/>
        <a:lstStyle/>
        <a:p>
          <a:endParaRPr lang="lv-LV"/>
        </a:p>
      </dgm:t>
    </dgm:pt>
    <dgm:pt modelId="{FE45A044-CDA2-4F6B-9C5B-4408A8E081C3}" type="pres">
      <dgm:prSet presAssocID="{49AB4444-8DF1-4CFE-BDBE-A07F2284A2A3}" presName="node" presStyleLbl="node1" presStyleIdx="3" presStyleCnt="4" custLinFactNeighborX="-447" custLinFactNeighborY="27">
        <dgm:presLayoutVars>
          <dgm:bulletEnabled val="1"/>
        </dgm:presLayoutVars>
      </dgm:prSet>
      <dgm:spPr/>
      <dgm:t>
        <a:bodyPr/>
        <a:lstStyle/>
        <a:p>
          <a:endParaRPr lang="lv-LV"/>
        </a:p>
      </dgm:t>
    </dgm:pt>
  </dgm:ptLst>
  <dgm:cxnLst>
    <dgm:cxn modelId="{5695E9A7-E14E-4F36-8114-2584B0CA7217}" srcId="{CDEEC878-052E-4DA8-A80C-BE0D358E4B66}" destId="{C7BB3E65-0E6F-4D6C-9D3D-1BA4B9FBDB7A}" srcOrd="0" destOrd="0" parTransId="{A86A7858-092F-4B42-8C9A-68973762A7BF}" sibTransId="{D7B0C72F-F43F-45DA-9105-B56E00E8886C}"/>
    <dgm:cxn modelId="{8C371E0F-8229-416C-AD00-EC4CC99A7572}" type="presOf" srcId="{D32D117A-602B-4071-910F-4DE9A059C715}" destId="{FF7E7A6A-3092-4440-BCD7-D6009A5422C8}" srcOrd="0" destOrd="1" presId="urn:microsoft.com/office/officeart/2005/8/layout/bProcess3"/>
    <dgm:cxn modelId="{D9046BCA-189F-4672-8AC2-6A97DE6D9D7A}" type="presOf" srcId="{0A5B3E9A-FDA6-494F-B846-F488E598A5EA}" destId="{CA7ABA04-17EE-4E52-B8DD-E3D8F50AF020}" srcOrd="0" destOrd="0" presId="urn:microsoft.com/office/officeart/2005/8/layout/bProcess3"/>
    <dgm:cxn modelId="{F824EC08-58D1-4CFC-B0CA-5027071B411A}" type="presOf" srcId="{0F6531C4-6438-4487-8A45-418C78BA8976}" destId="{2AFE04C0-509F-41FF-B02D-EE63D3D913AE}" srcOrd="0" destOrd="2" presId="urn:microsoft.com/office/officeart/2005/8/layout/bProcess3"/>
    <dgm:cxn modelId="{5DE4823E-A547-4E08-B9B3-54AE54A49678}" srcId="{A6D75C2B-5E7E-443B-850B-ED3D45A08CA8}" destId="{D32D117A-602B-4071-910F-4DE9A059C715}" srcOrd="0" destOrd="0" parTransId="{00D8C542-4260-4D68-9151-C51306568D14}" sibTransId="{F73845A5-9553-47E5-A3A1-15B3B9AED96B}"/>
    <dgm:cxn modelId="{7B1276B3-FB52-4030-BCE0-A53C489444CE}" srcId="{A6D75C2B-5E7E-443B-850B-ED3D45A08CA8}" destId="{C72D4BA2-06E2-4A05-88A6-1A9EFEC4768E}" srcOrd="1" destOrd="0" parTransId="{0704AB97-B9B5-444A-AE34-7ED32F9D7193}" sibTransId="{2B75441F-5C3F-4828-B380-7C92DB8CFE5D}"/>
    <dgm:cxn modelId="{0BDC6E61-BD5B-4292-81B2-71D1B478A049}" type="presOf" srcId="{FA0D020D-39C9-4E73-8DDF-96A5F4760295}" destId="{46CD789D-21B7-4178-87B0-636D038921D9}" srcOrd="0" destOrd="0" presId="urn:microsoft.com/office/officeart/2005/8/layout/bProcess3"/>
    <dgm:cxn modelId="{4B9AC6FF-7382-4A17-85BE-EBBCEDC401FF}" type="presOf" srcId="{B6039CA5-9423-42FA-B21D-686522B42ECE}" destId="{2AFE04C0-509F-41FF-B02D-EE63D3D913AE}" srcOrd="0" destOrd="3" presId="urn:microsoft.com/office/officeart/2005/8/layout/bProcess3"/>
    <dgm:cxn modelId="{556EAF11-5908-41BF-8AA0-CE165C7E4605}" type="presOf" srcId="{CDEEC878-052E-4DA8-A80C-BE0D358E4B66}" destId="{D7F26972-6648-4B78-9A7A-FFD1DC93553D}" srcOrd="0" destOrd="0" presId="urn:microsoft.com/office/officeart/2005/8/layout/bProcess3"/>
    <dgm:cxn modelId="{E8C6CDA4-D1C6-41E4-B0DA-4461685DDCD8}" srcId="{CDEEC878-052E-4DA8-A80C-BE0D358E4B66}" destId="{41985CAD-3DC1-4F59-A694-20A301AC7C4F}" srcOrd="1" destOrd="0" parTransId="{24EFDFD0-09CB-41A3-A602-A93D4AAFBCDC}" sibTransId="{A5CC517D-40BC-4ACF-A9D1-CC462EC17452}"/>
    <dgm:cxn modelId="{7AD39E0A-405B-4096-A75A-CA4A6E349633}" type="presOf" srcId="{C7BB3E65-0E6F-4D6C-9D3D-1BA4B9FBDB7A}" destId="{D7F26972-6648-4B78-9A7A-FFD1DC93553D}" srcOrd="0" destOrd="1" presId="urn:microsoft.com/office/officeart/2005/8/layout/bProcess3"/>
    <dgm:cxn modelId="{B678D7F9-B840-4BF5-BB8F-F82DA0A418E9}" type="presOf" srcId="{A6D75C2B-5E7E-443B-850B-ED3D45A08CA8}" destId="{FF7E7A6A-3092-4440-BCD7-D6009A5422C8}" srcOrd="0" destOrd="0" presId="urn:microsoft.com/office/officeart/2005/8/layout/bProcess3"/>
    <dgm:cxn modelId="{3320CEC2-AD58-44E5-868C-0BE0F295A841}" srcId="{49AB4444-8DF1-4CFE-BDBE-A07F2284A2A3}" destId="{E55CA95B-B1E9-4898-B2C6-4D2C2A352EEE}" srcOrd="0" destOrd="0" parTransId="{64A90D67-06D9-4AB9-9D25-BC347EAF27B4}" sibTransId="{29156EFF-21D7-4321-96E1-E7302902E44F}"/>
    <dgm:cxn modelId="{9D3BFFA6-3026-4E6A-98DE-4EC3D015D558}" srcId="{A6D75C2B-5E7E-443B-850B-ED3D45A08CA8}" destId="{0BE2536F-96F3-433F-8A15-96A0C8FB1C1E}" srcOrd="2" destOrd="0" parTransId="{B136571E-83BE-4DFF-8704-53012B908D27}" sibTransId="{710B8A0B-7B49-4B3F-9A29-F0520B5BE7D1}"/>
    <dgm:cxn modelId="{00359F91-9A12-48BC-8639-959AB19ED9B0}" type="presOf" srcId="{4469E79E-6D29-4FC5-877D-76BB5A3A5F27}" destId="{CE2E6921-DDEE-4790-A3C6-9726345DB18D}" srcOrd="0" destOrd="0" presId="urn:microsoft.com/office/officeart/2005/8/layout/bProcess3"/>
    <dgm:cxn modelId="{0811FE24-504D-46E6-9B3D-9DFB586F8058}" srcId="{FA0D020D-39C9-4E73-8DDF-96A5F4760295}" destId="{CDEEC878-052E-4DA8-A80C-BE0D358E4B66}" srcOrd="2" destOrd="0" parTransId="{B23E2652-040B-4947-BB33-8BC832E18954}" sibTransId="{6C63FA3B-72D0-41F7-A3E5-9462342918B6}"/>
    <dgm:cxn modelId="{56CA0271-FF83-4711-A66D-9340E0179EF4}" type="presOf" srcId="{4469E79E-6D29-4FC5-877D-76BB5A3A5F27}" destId="{BDA32BE2-5A5B-4DB8-AF9C-DB4C92DCBD9D}" srcOrd="1" destOrd="0" presId="urn:microsoft.com/office/officeart/2005/8/layout/bProcess3"/>
    <dgm:cxn modelId="{73721C3F-46E5-4348-8ADA-F2D058D11144}" type="presOf" srcId="{8C9E18E0-EBE6-48B5-9A67-C9F0C5005B5B}" destId="{D7F26972-6648-4B78-9A7A-FFD1DC93553D}" srcOrd="0" destOrd="3" presId="urn:microsoft.com/office/officeart/2005/8/layout/bProcess3"/>
    <dgm:cxn modelId="{AB81E6A0-FD5B-496E-A62F-81CEE8A40097}" srcId="{9EE067B6-1095-4788-A624-F413B5767967}" destId="{0F6531C4-6438-4487-8A45-418C78BA8976}" srcOrd="1" destOrd="0" parTransId="{26013432-87DE-482C-A6D1-9D1DDCF27584}" sibTransId="{0A73C5C0-6942-4402-9664-247033E5E1ED}"/>
    <dgm:cxn modelId="{CE81EE82-033D-49B6-9950-5CCC3A53EFFE}" type="presOf" srcId="{0BE2536F-96F3-433F-8A15-96A0C8FB1C1E}" destId="{FF7E7A6A-3092-4440-BCD7-D6009A5422C8}" srcOrd="0" destOrd="3" presId="urn:microsoft.com/office/officeart/2005/8/layout/bProcess3"/>
    <dgm:cxn modelId="{F047A7FB-BD5D-4823-B76E-411D44A50769}" srcId="{FA0D020D-39C9-4E73-8DDF-96A5F4760295}" destId="{A6D75C2B-5E7E-443B-850B-ED3D45A08CA8}" srcOrd="1" destOrd="0" parTransId="{67093DFF-28E4-429E-B947-009BAA8B0F61}" sibTransId="{0A5B3E9A-FDA6-494F-B846-F488E598A5EA}"/>
    <dgm:cxn modelId="{A15AA94C-4EC3-4E0E-98D8-6FFB1446CD7D}" srcId="{FA0D020D-39C9-4E73-8DDF-96A5F4760295}" destId="{49AB4444-8DF1-4CFE-BDBE-A07F2284A2A3}" srcOrd="3" destOrd="0" parTransId="{4EA04AC7-63B2-4A92-8D6C-A49AF3AA3DEE}" sibTransId="{86BF7507-1661-43C8-94C0-1C2EDBE81E30}"/>
    <dgm:cxn modelId="{392F444A-A293-4C3E-BF68-E2A5EF1E828C}" type="presOf" srcId="{C72D4BA2-06E2-4A05-88A6-1A9EFEC4768E}" destId="{FF7E7A6A-3092-4440-BCD7-D6009A5422C8}" srcOrd="0" destOrd="2" presId="urn:microsoft.com/office/officeart/2005/8/layout/bProcess3"/>
    <dgm:cxn modelId="{645586EE-65D6-4F29-A6E9-261311F05B51}" srcId="{CDEEC878-052E-4DA8-A80C-BE0D358E4B66}" destId="{8C9E18E0-EBE6-48B5-9A67-C9F0C5005B5B}" srcOrd="2" destOrd="0" parTransId="{3C8FCD14-4FBA-4F8F-9EB3-9092B30D7B85}" sibTransId="{12DEBA51-4512-4E33-960A-757F7E0C3FA0}"/>
    <dgm:cxn modelId="{DC186968-0C78-4AE3-8C1B-499E9C50025A}" type="presOf" srcId="{6C63FA3B-72D0-41F7-A3E5-9462342918B6}" destId="{2E28A9DB-AA8E-4307-A7AA-CC26394EDB77}" srcOrd="1" destOrd="0" presId="urn:microsoft.com/office/officeart/2005/8/layout/bProcess3"/>
    <dgm:cxn modelId="{DA0B939E-1BF7-4388-8FD4-6BD727A3E60D}" srcId="{FA0D020D-39C9-4E73-8DDF-96A5F4760295}" destId="{9EE067B6-1095-4788-A624-F413B5767967}" srcOrd="0" destOrd="0" parTransId="{821CBFE0-CCC7-4E01-87CB-825576C92E48}" sibTransId="{4469E79E-6D29-4FC5-877D-76BB5A3A5F27}"/>
    <dgm:cxn modelId="{E7082751-E00A-4769-896C-F61510906114}" type="presOf" srcId="{6C63FA3B-72D0-41F7-A3E5-9462342918B6}" destId="{653A2379-A8E7-4466-B187-915FB45EDA10}" srcOrd="0" destOrd="0" presId="urn:microsoft.com/office/officeart/2005/8/layout/bProcess3"/>
    <dgm:cxn modelId="{2FD8989F-1252-4D3D-A646-6175C8E7B2EB}" type="presOf" srcId="{0A5B3E9A-FDA6-494F-B846-F488E598A5EA}" destId="{DA3084DA-DB49-4F6A-A402-B17ABA783815}" srcOrd="1" destOrd="0" presId="urn:microsoft.com/office/officeart/2005/8/layout/bProcess3"/>
    <dgm:cxn modelId="{AB75864C-8979-412F-B4FF-96D53C2CBD19}" type="presOf" srcId="{AD6DDDC6-9AB0-477B-8E6B-2F265C1C4F6B}" destId="{2AFE04C0-509F-41FF-B02D-EE63D3D913AE}" srcOrd="0" destOrd="1" presId="urn:microsoft.com/office/officeart/2005/8/layout/bProcess3"/>
    <dgm:cxn modelId="{F6D33FCA-D535-4875-BDB3-001B2E7797D6}" type="presOf" srcId="{49AB4444-8DF1-4CFE-BDBE-A07F2284A2A3}" destId="{FE45A044-CDA2-4F6B-9C5B-4408A8E081C3}" srcOrd="0" destOrd="0" presId="urn:microsoft.com/office/officeart/2005/8/layout/bProcess3"/>
    <dgm:cxn modelId="{CDA1EC31-7F4E-4D28-ADD6-94CAD2A4A253}" srcId="{9EE067B6-1095-4788-A624-F413B5767967}" destId="{B6039CA5-9423-42FA-B21D-686522B42ECE}" srcOrd="2" destOrd="0" parTransId="{B846EBBE-9441-4161-ACE2-158D4A0C7FDA}" sibTransId="{E1C22108-50F1-4323-9CB7-FD348C885CC2}"/>
    <dgm:cxn modelId="{D861F6A8-9A66-429E-8B41-EF0368351E53}" srcId="{9EE067B6-1095-4788-A624-F413B5767967}" destId="{AD6DDDC6-9AB0-477B-8E6B-2F265C1C4F6B}" srcOrd="0" destOrd="0" parTransId="{FEC82E10-BEBD-4588-A3DE-CE122F90DC39}" sibTransId="{FA0FBDA6-5D8B-4ED5-8B30-93C4CDE40BE3}"/>
    <dgm:cxn modelId="{FE0C2993-BB5E-4190-9744-C2E1F2C74371}" type="presOf" srcId="{E55CA95B-B1E9-4898-B2C6-4D2C2A352EEE}" destId="{FE45A044-CDA2-4F6B-9C5B-4408A8E081C3}" srcOrd="0" destOrd="1" presId="urn:microsoft.com/office/officeart/2005/8/layout/bProcess3"/>
    <dgm:cxn modelId="{5D3908C1-70F5-4331-950A-6A3505CCC3C7}" type="presOf" srcId="{9EE067B6-1095-4788-A624-F413B5767967}" destId="{2AFE04C0-509F-41FF-B02D-EE63D3D913AE}" srcOrd="0" destOrd="0" presId="urn:microsoft.com/office/officeart/2005/8/layout/bProcess3"/>
    <dgm:cxn modelId="{80DDBAAC-27D5-4C86-9153-03BC753AEA08}" type="presOf" srcId="{41985CAD-3DC1-4F59-A694-20A301AC7C4F}" destId="{D7F26972-6648-4B78-9A7A-FFD1DC93553D}" srcOrd="0" destOrd="2" presId="urn:microsoft.com/office/officeart/2005/8/layout/bProcess3"/>
    <dgm:cxn modelId="{A138A5EB-D39E-4EE4-8FD6-4BE01C9FDF13}" type="presParOf" srcId="{46CD789D-21B7-4178-87B0-636D038921D9}" destId="{2AFE04C0-509F-41FF-B02D-EE63D3D913AE}" srcOrd="0" destOrd="0" presId="urn:microsoft.com/office/officeart/2005/8/layout/bProcess3"/>
    <dgm:cxn modelId="{F441E94D-9DED-4505-A4A3-CB84CBD8AEA5}" type="presParOf" srcId="{46CD789D-21B7-4178-87B0-636D038921D9}" destId="{CE2E6921-DDEE-4790-A3C6-9726345DB18D}" srcOrd="1" destOrd="0" presId="urn:microsoft.com/office/officeart/2005/8/layout/bProcess3"/>
    <dgm:cxn modelId="{91837451-77FA-468E-BF3B-ADCB845E938B}" type="presParOf" srcId="{CE2E6921-DDEE-4790-A3C6-9726345DB18D}" destId="{BDA32BE2-5A5B-4DB8-AF9C-DB4C92DCBD9D}" srcOrd="0" destOrd="0" presId="urn:microsoft.com/office/officeart/2005/8/layout/bProcess3"/>
    <dgm:cxn modelId="{77A4332D-D5A9-47D6-8A1C-F556F47A952D}" type="presParOf" srcId="{46CD789D-21B7-4178-87B0-636D038921D9}" destId="{FF7E7A6A-3092-4440-BCD7-D6009A5422C8}" srcOrd="2" destOrd="0" presId="urn:microsoft.com/office/officeart/2005/8/layout/bProcess3"/>
    <dgm:cxn modelId="{D1106CC7-6299-430B-8D28-435A35AF4A8E}" type="presParOf" srcId="{46CD789D-21B7-4178-87B0-636D038921D9}" destId="{CA7ABA04-17EE-4E52-B8DD-E3D8F50AF020}" srcOrd="3" destOrd="0" presId="urn:microsoft.com/office/officeart/2005/8/layout/bProcess3"/>
    <dgm:cxn modelId="{1CB1926C-74EF-4209-8786-C3835250AC51}" type="presParOf" srcId="{CA7ABA04-17EE-4E52-B8DD-E3D8F50AF020}" destId="{DA3084DA-DB49-4F6A-A402-B17ABA783815}" srcOrd="0" destOrd="0" presId="urn:microsoft.com/office/officeart/2005/8/layout/bProcess3"/>
    <dgm:cxn modelId="{0C7316C2-AA6B-4317-B000-1CD905B97B7E}" type="presParOf" srcId="{46CD789D-21B7-4178-87B0-636D038921D9}" destId="{D7F26972-6648-4B78-9A7A-FFD1DC93553D}" srcOrd="4" destOrd="0" presId="urn:microsoft.com/office/officeart/2005/8/layout/bProcess3"/>
    <dgm:cxn modelId="{F4F1BBF2-92D2-4713-8B4F-8FBEE1A178E7}" type="presParOf" srcId="{46CD789D-21B7-4178-87B0-636D038921D9}" destId="{653A2379-A8E7-4466-B187-915FB45EDA10}" srcOrd="5" destOrd="0" presId="urn:microsoft.com/office/officeart/2005/8/layout/bProcess3"/>
    <dgm:cxn modelId="{62443FB3-857B-4392-9FB0-3AB649B84B09}" type="presParOf" srcId="{653A2379-A8E7-4466-B187-915FB45EDA10}" destId="{2E28A9DB-AA8E-4307-A7AA-CC26394EDB77}" srcOrd="0" destOrd="0" presId="urn:microsoft.com/office/officeart/2005/8/layout/bProcess3"/>
    <dgm:cxn modelId="{AC1F2134-DAE6-4F18-914B-DB5A43A8AA6F}" type="presParOf" srcId="{46CD789D-21B7-4178-87B0-636D038921D9}" destId="{FE45A044-CDA2-4F6B-9C5B-4408A8E081C3}"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E6921-DDEE-4790-A3C6-9726345DB18D}">
      <dsp:nvSpPr>
        <dsp:cNvPr id="0" name=""/>
        <dsp:cNvSpPr/>
      </dsp:nvSpPr>
      <dsp:spPr>
        <a:xfrm>
          <a:off x="3503808" y="904168"/>
          <a:ext cx="695904" cy="91440"/>
        </a:xfrm>
        <a:custGeom>
          <a:avLst/>
          <a:gdLst/>
          <a:ahLst/>
          <a:cxnLst/>
          <a:rect l="0" t="0" r="0" b="0"/>
          <a:pathLst>
            <a:path>
              <a:moveTo>
                <a:pt x="0" y="45720"/>
              </a:moveTo>
              <a:lnTo>
                <a:pt x="695904" y="45720"/>
              </a:lnTo>
            </a:path>
          </a:pathLst>
        </a:custGeom>
        <a:noFill/>
        <a:ln w="57150" cap="flat" cmpd="sng" algn="ctr">
          <a:solidFill>
            <a:srgbClr val="EB018B"/>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33597" y="946255"/>
        <a:ext cx="36325" cy="7265"/>
      </dsp:txXfrm>
    </dsp:sp>
    <dsp:sp modelId="{2AFE04C0-509F-41FF-B02D-EE63D3D913AE}">
      <dsp:nvSpPr>
        <dsp:cNvPr id="0" name=""/>
        <dsp:cNvSpPr/>
      </dsp:nvSpPr>
      <dsp:spPr>
        <a:xfrm>
          <a:off x="346895" y="2274"/>
          <a:ext cx="3158713" cy="189522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algn="l" defTabSz="800100">
            <a:lnSpc>
              <a:spcPct val="90000"/>
            </a:lnSpc>
            <a:spcBef>
              <a:spcPct val="0"/>
            </a:spcBef>
            <a:spcAft>
              <a:spcPct val="35000"/>
            </a:spcAft>
          </a:pPr>
          <a:r>
            <a:rPr lang="lv-LV" sz="1800" kern="1200" dirty="0"/>
            <a:t>Literatūras un politikas plānošanas  dokumentu izpēte</a:t>
          </a:r>
          <a:endParaRPr lang="en-US" sz="1800" kern="1200" dirty="0"/>
        </a:p>
        <a:p>
          <a:pPr marL="180975" lvl="1" indent="-180975" algn="l" defTabSz="577850">
            <a:lnSpc>
              <a:spcPct val="90000"/>
            </a:lnSpc>
            <a:spcBef>
              <a:spcPct val="0"/>
            </a:spcBef>
            <a:spcAft>
              <a:spcPct val="15000"/>
            </a:spcAft>
            <a:buChar char="••"/>
          </a:pPr>
          <a:r>
            <a:rPr lang="lv-LV" sz="1300" kern="1200" dirty="0"/>
            <a:t>Pasaulē</a:t>
          </a:r>
          <a:endParaRPr lang="en-US" sz="1300" kern="1200" dirty="0"/>
        </a:p>
        <a:p>
          <a:pPr marL="180975" lvl="1" indent="-180975" algn="l" defTabSz="577850">
            <a:lnSpc>
              <a:spcPct val="90000"/>
            </a:lnSpc>
            <a:spcBef>
              <a:spcPct val="0"/>
            </a:spcBef>
            <a:spcAft>
              <a:spcPct val="15000"/>
            </a:spcAft>
            <a:buChar char="••"/>
          </a:pPr>
          <a:r>
            <a:rPr lang="lv-LV" sz="1300" kern="1200" dirty="0"/>
            <a:t>ES</a:t>
          </a:r>
          <a:endParaRPr lang="en-US" sz="1300" kern="1200" dirty="0"/>
        </a:p>
        <a:p>
          <a:pPr marL="180975" lvl="1" indent="-180975" algn="l" defTabSz="577850">
            <a:lnSpc>
              <a:spcPct val="90000"/>
            </a:lnSpc>
            <a:spcBef>
              <a:spcPct val="0"/>
            </a:spcBef>
            <a:spcAft>
              <a:spcPct val="15000"/>
            </a:spcAft>
            <a:buChar char="••"/>
          </a:pPr>
          <a:r>
            <a:rPr lang="lv-LV" sz="1300" kern="1200" dirty="0"/>
            <a:t>Latvijā</a:t>
          </a:r>
          <a:endParaRPr lang="en-US" sz="1300" kern="1200" dirty="0"/>
        </a:p>
      </dsp:txBody>
      <dsp:txXfrm>
        <a:off x="346895" y="2274"/>
        <a:ext cx="3158713" cy="1895227"/>
      </dsp:txXfrm>
    </dsp:sp>
    <dsp:sp modelId="{CA7ABA04-17EE-4E52-B8DD-E3D8F50AF020}">
      <dsp:nvSpPr>
        <dsp:cNvPr id="0" name=""/>
        <dsp:cNvSpPr/>
      </dsp:nvSpPr>
      <dsp:spPr>
        <a:xfrm>
          <a:off x="1940371" y="1895702"/>
          <a:ext cx="3871097" cy="695392"/>
        </a:xfrm>
        <a:custGeom>
          <a:avLst/>
          <a:gdLst/>
          <a:ahLst/>
          <a:cxnLst/>
          <a:rect l="0" t="0" r="0" b="0"/>
          <a:pathLst>
            <a:path>
              <a:moveTo>
                <a:pt x="3871097" y="0"/>
              </a:moveTo>
              <a:lnTo>
                <a:pt x="3871097" y="364796"/>
              </a:lnTo>
              <a:lnTo>
                <a:pt x="0" y="364796"/>
              </a:lnTo>
              <a:lnTo>
                <a:pt x="0" y="695392"/>
              </a:lnTo>
            </a:path>
          </a:pathLst>
        </a:custGeom>
        <a:noFill/>
        <a:ln w="57150" cap="flat" cmpd="sng" algn="ctr">
          <a:solidFill>
            <a:srgbClr val="EB018B"/>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77455" y="2239765"/>
        <a:ext cx="196929" cy="7265"/>
      </dsp:txXfrm>
    </dsp:sp>
    <dsp:sp modelId="{FF7E7A6A-3092-4440-BCD7-D6009A5422C8}">
      <dsp:nvSpPr>
        <dsp:cNvPr id="0" name=""/>
        <dsp:cNvSpPr/>
      </dsp:nvSpPr>
      <dsp:spPr>
        <a:xfrm>
          <a:off x="4232112" y="2274"/>
          <a:ext cx="3158713" cy="189522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algn="l" defTabSz="800100">
            <a:lnSpc>
              <a:spcPct val="90000"/>
            </a:lnSpc>
            <a:spcBef>
              <a:spcPct val="0"/>
            </a:spcBef>
            <a:spcAft>
              <a:spcPct val="35000"/>
            </a:spcAft>
            <a:buNone/>
          </a:pPr>
          <a:r>
            <a:rPr lang="lv-LV" sz="1800" kern="1200" dirty="0"/>
            <a:t>Ārvalstu piemēru izpēte</a:t>
          </a:r>
          <a:endParaRPr lang="en-US" sz="1800" kern="1200" dirty="0"/>
        </a:p>
        <a:p>
          <a:pPr marL="180975" lvl="1" indent="-180975" algn="l" defTabSz="577850">
            <a:lnSpc>
              <a:spcPct val="90000"/>
            </a:lnSpc>
            <a:spcBef>
              <a:spcPct val="0"/>
            </a:spcBef>
            <a:spcAft>
              <a:spcPct val="15000"/>
            </a:spcAft>
            <a:buFont typeface="Arial" panose="020B0604020202020204" pitchFamily="34" charset="0"/>
            <a:buChar char="••"/>
          </a:pPr>
          <a:r>
            <a:rPr lang="lv-LV" sz="1300" kern="1200" dirty="0">
              <a:solidFill>
                <a:prstClr val="white"/>
              </a:solidFill>
              <a:latin typeface="Calibri"/>
              <a:ea typeface="+mn-ea"/>
              <a:cs typeface="+mn-cs"/>
            </a:rPr>
            <a:t>Anglija, Skotija, Somija, </a:t>
          </a:r>
          <a:br>
            <a:rPr lang="lv-LV" sz="1300" kern="1200" dirty="0">
              <a:solidFill>
                <a:prstClr val="white"/>
              </a:solidFill>
              <a:latin typeface="Calibri"/>
              <a:ea typeface="+mn-ea"/>
              <a:cs typeface="+mn-cs"/>
            </a:rPr>
          </a:br>
          <a:r>
            <a:rPr lang="lv-LV" sz="1300" kern="1200" dirty="0">
              <a:solidFill>
                <a:prstClr val="white"/>
              </a:solidFill>
              <a:latin typeface="Calibri"/>
              <a:ea typeface="+mn-ea"/>
              <a:cs typeface="+mn-cs"/>
            </a:rPr>
            <a:t>Austrālija, Kanāda</a:t>
          </a:r>
          <a:endParaRPr lang="en-US" sz="1300" kern="1200" dirty="0">
            <a:solidFill>
              <a:prstClr val="white"/>
            </a:solidFill>
            <a:latin typeface="Calibri"/>
            <a:ea typeface="+mn-ea"/>
            <a:cs typeface="+mn-cs"/>
          </a:endParaRPr>
        </a:p>
        <a:p>
          <a:pPr marL="180975" lvl="1" indent="-180975" algn="l" defTabSz="577850">
            <a:lnSpc>
              <a:spcPct val="90000"/>
            </a:lnSpc>
            <a:spcBef>
              <a:spcPct val="0"/>
            </a:spcBef>
            <a:spcAft>
              <a:spcPct val="15000"/>
            </a:spcAft>
            <a:buFont typeface="Arial" panose="020B0604020202020204" pitchFamily="34" charset="0"/>
            <a:buChar char="••"/>
          </a:pPr>
          <a:r>
            <a:rPr lang="lv-LV" sz="1300" kern="1200" dirty="0">
              <a:solidFill>
                <a:prstClr val="white"/>
              </a:solidFill>
              <a:latin typeface="Calibri"/>
              <a:ea typeface="+mn-ea"/>
              <a:cs typeface="+mn-cs"/>
            </a:rPr>
            <a:t>Literatūras analīze</a:t>
          </a:r>
          <a:endParaRPr lang="en-US" sz="1300" kern="1200" dirty="0">
            <a:solidFill>
              <a:prstClr val="white"/>
            </a:solidFill>
            <a:latin typeface="Calibri"/>
            <a:ea typeface="+mn-ea"/>
            <a:cs typeface="+mn-cs"/>
          </a:endParaRPr>
        </a:p>
        <a:p>
          <a:pPr marL="180975" lvl="1" indent="-180975" algn="l" defTabSz="577850">
            <a:lnSpc>
              <a:spcPct val="90000"/>
            </a:lnSpc>
            <a:spcBef>
              <a:spcPct val="0"/>
            </a:spcBef>
            <a:spcAft>
              <a:spcPct val="15000"/>
            </a:spcAft>
            <a:buFont typeface="Arial" panose="020B0604020202020204" pitchFamily="34" charset="0"/>
            <a:buChar char="••"/>
          </a:pPr>
          <a:r>
            <a:rPr lang="lv-LV" sz="1300" kern="1200" dirty="0">
              <a:solidFill>
                <a:prstClr val="white"/>
              </a:solidFill>
              <a:latin typeface="Calibri"/>
              <a:ea typeface="+mn-ea"/>
              <a:cs typeface="+mn-cs"/>
            </a:rPr>
            <a:t>Ekspertu intervijas</a:t>
          </a:r>
        </a:p>
      </dsp:txBody>
      <dsp:txXfrm>
        <a:off x="4232112" y="2274"/>
        <a:ext cx="3158713" cy="1895227"/>
      </dsp:txXfrm>
    </dsp:sp>
    <dsp:sp modelId="{653A2379-A8E7-4466-B187-915FB45EDA10}">
      <dsp:nvSpPr>
        <dsp:cNvPr id="0" name=""/>
        <dsp:cNvSpPr/>
      </dsp:nvSpPr>
      <dsp:spPr>
        <a:xfrm>
          <a:off x="3517927" y="3525388"/>
          <a:ext cx="681784" cy="91440"/>
        </a:xfrm>
        <a:custGeom>
          <a:avLst/>
          <a:gdLst/>
          <a:ahLst/>
          <a:cxnLst/>
          <a:rect l="0" t="0" r="0" b="0"/>
          <a:pathLst>
            <a:path>
              <a:moveTo>
                <a:pt x="0" y="45720"/>
              </a:moveTo>
              <a:lnTo>
                <a:pt x="357992" y="45720"/>
              </a:lnTo>
              <a:lnTo>
                <a:pt x="357992" y="46231"/>
              </a:lnTo>
              <a:lnTo>
                <a:pt x="681784" y="46231"/>
              </a:lnTo>
            </a:path>
          </a:pathLst>
        </a:custGeom>
        <a:noFill/>
        <a:ln w="57150" cap="flat" cmpd="sng" algn="ctr">
          <a:solidFill>
            <a:srgbClr val="EB018B"/>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41010" y="3567475"/>
        <a:ext cx="35619" cy="7265"/>
      </dsp:txXfrm>
    </dsp:sp>
    <dsp:sp modelId="{D7F26972-6648-4B78-9A7A-FFD1DC93553D}">
      <dsp:nvSpPr>
        <dsp:cNvPr id="0" name=""/>
        <dsp:cNvSpPr/>
      </dsp:nvSpPr>
      <dsp:spPr>
        <a:xfrm>
          <a:off x="361014" y="2623494"/>
          <a:ext cx="3158713" cy="189522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algn="l" defTabSz="800100">
            <a:lnSpc>
              <a:spcPct val="90000"/>
            </a:lnSpc>
            <a:spcBef>
              <a:spcPct val="0"/>
            </a:spcBef>
            <a:spcAft>
              <a:spcPct val="35000"/>
            </a:spcAft>
          </a:pPr>
          <a:r>
            <a:rPr lang="lv-LV" sz="1800" kern="1200" dirty="0"/>
            <a:t>Ekspertu intervijas Latvijā</a:t>
          </a:r>
          <a:endParaRPr lang="en-US" sz="1800" kern="1200" dirty="0"/>
        </a:p>
        <a:p>
          <a:pPr marL="180975" lvl="1" indent="-180975" algn="l" defTabSz="577850">
            <a:lnSpc>
              <a:spcPct val="90000"/>
            </a:lnSpc>
            <a:spcBef>
              <a:spcPct val="0"/>
            </a:spcBef>
            <a:spcAft>
              <a:spcPct val="15000"/>
            </a:spcAft>
            <a:buChar char="••"/>
          </a:pPr>
          <a:r>
            <a:rPr lang="lv-LV" sz="1300" kern="1200" dirty="0">
              <a:solidFill>
                <a:prstClr val="white"/>
              </a:solidFill>
              <a:latin typeface="Calibri"/>
              <a:ea typeface="+mn-ea"/>
              <a:cs typeface="+mn-cs"/>
            </a:rPr>
            <a:t>Daļēji strukturētas</a:t>
          </a:r>
          <a:endParaRPr lang="en-US" sz="1300" kern="1200" dirty="0">
            <a:solidFill>
              <a:prstClr val="white"/>
            </a:solidFill>
            <a:latin typeface="Calibri"/>
            <a:ea typeface="+mn-ea"/>
            <a:cs typeface="+mn-cs"/>
          </a:endParaRPr>
        </a:p>
        <a:p>
          <a:pPr marL="180975" lvl="1" indent="-180975" algn="l" defTabSz="577850">
            <a:lnSpc>
              <a:spcPct val="90000"/>
            </a:lnSpc>
            <a:spcBef>
              <a:spcPct val="0"/>
            </a:spcBef>
            <a:spcAft>
              <a:spcPct val="15000"/>
            </a:spcAft>
            <a:buChar char="••"/>
          </a:pPr>
          <a:r>
            <a:rPr lang="lv-LV" sz="1300" kern="1200" dirty="0">
              <a:solidFill>
                <a:prstClr val="white"/>
              </a:solidFill>
              <a:latin typeface="Calibri"/>
              <a:ea typeface="+mn-ea"/>
              <a:cs typeface="+mn-cs"/>
            </a:rPr>
            <a:t>Kopskaitā izzināti 15 ekspertu viedokļi</a:t>
          </a:r>
          <a:endParaRPr lang="en-US" sz="1300" kern="1200" dirty="0">
            <a:solidFill>
              <a:prstClr val="white"/>
            </a:solidFill>
            <a:latin typeface="Calibri"/>
            <a:ea typeface="+mn-ea"/>
            <a:cs typeface="+mn-cs"/>
          </a:endParaRPr>
        </a:p>
        <a:p>
          <a:pPr marL="180975" lvl="1" indent="-180975" algn="l" defTabSz="577850">
            <a:lnSpc>
              <a:spcPct val="90000"/>
            </a:lnSpc>
            <a:spcBef>
              <a:spcPct val="0"/>
            </a:spcBef>
            <a:spcAft>
              <a:spcPct val="15000"/>
            </a:spcAft>
            <a:buChar char="••"/>
          </a:pPr>
          <a:r>
            <a:rPr lang="lv-LV" sz="1300" kern="1200" dirty="0">
              <a:solidFill>
                <a:prstClr val="white"/>
              </a:solidFill>
              <a:latin typeface="Calibri"/>
              <a:ea typeface="+mn-ea"/>
              <a:cs typeface="+mn-cs"/>
            </a:rPr>
            <a:t>2 eksperti atteicās; 2 nebija pieejami ierobežota laika dēļ</a:t>
          </a:r>
        </a:p>
      </dsp:txBody>
      <dsp:txXfrm>
        <a:off x="361014" y="2623494"/>
        <a:ext cx="3158713" cy="1895227"/>
      </dsp:txXfrm>
    </dsp:sp>
    <dsp:sp modelId="{FE45A044-CDA2-4F6B-9C5B-4408A8E081C3}">
      <dsp:nvSpPr>
        <dsp:cNvPr id="0" name=""/>
        <dsp:cNvSpPr/>
      </dsp:nvSpPr>
      <dsp:spPr>
        <a:xfrm>
          <a:off x="4232112" y="2624006"/>
          <a:ext cx="3158713" cy="1895227"/>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algn="l" defTabSz="755650">
            <a:lnSpc>
              <a:spcPct val="90000"/>
            </a:lnSpc>
            <a:spcBef>
              <a:spcPct val="0"/>
            </a:spcBef>
            <a:spcAft>
              <a:spcPct val="35000"/>
            </a:spcAft>
            <a:buNone/>
          </a:pPr>
          <a:r>
            <a:rPr lang="lv-LV" sz="1800" kern="1200" dirty="0"/>
            <a:t>Secinājumi un rekomendācijas</a:t>
          </a:r>
        </a:p>
        <a:p>
          <a:pPr marL="180975" lvl="1" indent="-180975" algn="l" defTabSz="577850">
            <a:lnSpc>
              <a:spcPct val="90000"/>
            </a:lnSpc>
            <a:spcBef>
              <a:spcPct val="0"/>
            </a:spcBef>
            <a:spcAft>
              <a:spcPct val="15000"/>
            </a:spcAft>
            <a:buChar char="••"/>
          </a:pPr>
          <a:r>
            <a:rPr lang="lv-LV" sz="1300" kern="1200" dirty="0">
              <a:solidFill>
                <a:prstClr val="white"/>
              </a:solidFill>
              <a:latin typeface="Calibri"/>
              <a:ea typeface="+mn-ea"/>
              <a:cs typeface="+mn-cs"/>
            </a:rPr>
            <a:t>Kā kopsavilkums no visiem izpētes posmiem</a:t>
          </a:r>
        </a:p>
      </dsp:txBody>
      <dsp:txXfrm>
        <a:off x="4232112" y="2624006"/>
        <a:ext cx="3158713" cy="189522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FF4D0BA-B753-42D1-A418-91A3D51F27E8}" type="datetimeFigureOut">
              <a:rPr lang="lv-LV" smtClean="0"/>
              <a:t>2017.09.28.</a:t>
            </a:fld>
            <a:endParaRPr lang="lv-LV"/>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CA8B32B-12A4-4DA6-9019-27E9B30356A7}" type="slidenum">
              <a:rPr lang="lv-LV" smtClean="0"/>
              <a:t>‹#›</a:t>
            </a:fld>
            <a:endParaRPr lang="lv-LV"/>
          </a:p>
        </p:txBody>
      </p:sp>
    </p:spTree>
    <p:extLst>
      <p:ext uri="{BB962C8B-B14F-4D97-AF65-F5344CB8AC3E}">
        <p14:creationId xmlns:p14="http://schemas.microsoft.com/office/powerpoint/2010/main" val="759702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B81A637-A9D7-4712-9129-AECDC99CFD0F}" type="datetimeFigureOut">
              <a:rPr lang="en-US" smtClean="0"/>
              <a:t>9/28/2017</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4F8CB03-F4E5-47FF-939C-05ED39908246}" type="slidenum">
              <a:rPr lang="en-US" smtClean="0"/>
              <a:t>‹#›</a:t>
            </a:fld>
            <a:endParaRPr lang="en-US"/>
          </a:p>
        </p:txBody>
      </p:sp>
    </p:spTree>
    <p:extLst>
      <p:ext uri="{BB962C8B-B14F-4D97-AF65-F5344CB8AC3E}">
        <p14:creationId xmlns:p14="http://schemas.microsoft.com/office/powerpoint/2010/main" val="2985205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4F8CB03-F4E5-47FF-939C-05ED3990824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1531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C388C83D-B58D-4D61-A9EB-CE8A29C3A576}" type="slidenum">
              <a:rPr lang="en-US" smtClean="0"/>
              <a:pPr/>
              <a:t>17</a:t>
            </a:fld>
            <a:endParaRPr lang="en-US"/>
          </a:p>
        </p:txBody>
      </p:sp>
    </p:spTree>
    <p:extLst>
      <p:ext uri="{BB962C8B-B14F-4D97-AF65-F5344CB8AC3E}">
        <p14:creationId xmlns:p14="http://schemas.microsoft.com/office/powerpoint/2010/main" val="105105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4F8CB03-F4E5-47FF-939C-05ED39908246}" type="slidenum">
              <a:rPr lang="en-US" smtClean="0"/>
              <a:t>2</a:t>
            </a:fld>
            <a:endParaRPr lang="en-US"/>
          </a:p>
        </p:txBody>
      </p:sp>
    </p:spTree>
    <p:extLst>
      <p:ext uri="{BB962C8B-B14F-4D97-AF65-F5344CB8AC3E}">
        <p14:creationId xmlns:p14="http://schemas.microsoft.com/office/powerpoint/2010/main" val="82311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4F8CB03-F4E5-47FF-939C-05ED39908246}" type="slidenum">
              <a:rPr lang="en-US" smtClean="0"/>
              <a:t>3</a:t>
            </a:fld>
            <a:endParaRPr lang="en-US"/>
          </a:p>
        </p:txBody>
      </p:sp>
    </p:spTree>
    <p:extLst>
      <p:ext uri="{BB962C8B-B14F-4D97-AF65-F5344CB8AC3E}">
        <p14:creationId xmlns:p14="http://schemas.microsoft.com/office/powerpoint/2010/main" val="187693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a:solidFill>
                  <a:schemeClr val="tx1"/>
                </a:solidFill>
                <a:effectLst/>
                <a:latin typeface="+mn-lt"/>
                <a:ea typeface="+mn-ea"/>
                <a:cs typeface="+mn-cs"/>
              </a:rPr>
              <a:t>Pamatizglītības posmā skolas materiāli, ēdināšana skolā un sabiedriskai transports tiek segts no valsts līdzekļiem, bet vidējās izglītības posmā mācību materiāli un sabiedriskā transporta pakalpojumi netiek segti.</a:t>
            </a:r>
          </a:p>
          <a:p>
            <a:r>
              <a:rPr lang="lv-LV" sz="1200" kern="1200" dirty="0">
                <a:solidFill>
                  <a:schemeClr val="tx1"/>
                </a:solidFill>
                <a:effectLst/>
                <a:latin typeface="+mn-lt"/>
                <a:ea typeface="+mn-ea"/>
                <a:cs typeface="+mn-cs"/>
              </a:rPr>
              <a:t>Izglītības standarti tiek gatavoti pamatizglītības (ieskaitot pamatizglītību mākslas jomā) un vispārējās vidējās izglītības posmiem, kā arī imigrantu izglītošanai un skolas vecuma bērnu rīta un pēcpusdienas aktivitātēm. Izglītības programmas izklāsta to pamatmērķus, saturu un politikas normas. Šādas pieejas galvenais mērķis ir attīstīt valsts izglītības pamatprogrammu un koordinēt to tā, lai tiktu veidota loģiska un progresīva nepārtrauktība starp tās posmiem, veidojot pamatu mūžizglītībai. Somijas Nacionālā izglītības padome veido arī valsts kvalifikācijas prasības – profesionālās vidējās izglītības iestādēm un tālākās profesionālās izglītības iestādēm. Pēc programmas izveides vietējie izglītības sniedzēji izstrādā individuālas mācību programmas un kvalifikācijas prasības pašvaldību vai pat institūciju mērogā, kas balstās uz valsts noteiktajiem mērķiem un prasībām, sniedzot pārskatu par to kā valsts nostādnes tiks sasniegtas.</a:t>
            </a:r>
          </a:p>
          <a:p>
            <a:r>
              <a:rPr lang="lv-LV" sz="1200" kern="1200" dirty="0">
                <a:solidFill>
                  <a:schemeClr val="tx1"/>
                </a:solidFill>
                <a:effectLst/>
                <a:latin typeface="+mn-lt"/>
                <a:ea typeface="+mn-ea"/>
                <a:cs typeface="+mn-cs"/>
              </a:rPr>
              <a:t>Galvenais mērķis ir veicināt refleksiju un attīstību izglītības pakalpojumu sniedzēju un izglītības iestāžu vidū.</a:t>
            </a:r>
          </a:p>
          <a:p>
            <a:r>
              <a:rPr lang="lv-LV" sz="1200" kern="1200" dirty="0">
                <a:solidFill>
                  <a:schemeClr val="tx1"/>
                </a:solidFill>
                <a:effectLst/>
                <a:latin typeface="+mn-lt"/>
                <a:ea typeface="+mn-ea"/>
                <a:cs typeface="+mn-cs"/>
              </a:rPr>
              <a:t>Mācību stunda tiek definēta kā 60 minūšu gara, no kuras 45 minūtes tiek pavadītas aktīvi instruējot skolēnus. Somijas likumdošana pieļauj arī mācību stundas, kuras ir 90 minūšu garas. Par to, kā mācību stundas tiek iedalītas nedēļas un ikdienas mācību stundu grafikos, ir atbildīgas pašvaldības un skolas.</a:t>
            </a:r>
            <a:endParaRPr lang="lv-LV" dirty="0"/>
          </a:p>
        </p:txBody>
      </p:sp>
      <p:sp>
        <p:nvSpPr>
          <p:cNvPr id="4" name="Slide Number Placeholder 3"/>
          <p:cNvSpPr>
            <a:spLocks noGrp="1"/>
          </p:cNvSpPr>
          <p:nvPr>
            <p:ph type="sldNum" sz="quarter" idx="10"/>
          </p:nvPr>
        </p:nvSpPr>
        <p:spPr/>
        <p:txBody>
          <a:bodyPr/>
          <a:lstStyle/>
          <a:p>
            <a:fld id="{B4F8CB03-F4E5-47FF-939C-05ED39908246}" type="slidenum">
              <a:rPr lang="en-US" smtClean="0"/>
              <a:t>6</a:t>
            </a:fld>
            <a:endParaRPr lang="en-US"/>
          </a:p>
        </p:txBody>
      </p:sp>
    </p:spTree>
    <p:extLst>
      <p:ext uri="{BB962C8B-B14F-4D97-AF65-F5344CB8AC3E}">
        <p14:creationId xmlns:p14="http://schemas.microsoft.com/office/powerpoint/2010/main" val="182537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4F8CB03-F4E5-47FF-939C-05ED39908246}" type="slidenum">
              <a:rPr lang="en-US" smtClean="0"/>
              <a:t>7</a:t>
            </a:fld>
            <a:endParaRPr lang="en-US"/>
          </a:p>
        </p:txBody>
      </p:sp>
    </p:spTree>
    <p:extLst>
      <p:ext uri="{BB962C8B-B14F-4D97-AF65-F5344CB8AC3E}">
        <p14:creationId xmlns:p14="http://schemas.microsoft.com/office/powerpoint/2010/main" val="123154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lumMod val="95000"/>
                    <a:lumOff val="5000"/>
                  </a:schemeClr>
                </a:solidFill>
              </a:rPr>
              <a:t>~60% obligātajos mācību priekšmetos: angļu val., </a:t>
            </a:r>
            <a:r>
              <a:rPr lang="lv-LV" sz="1200" dirty="0" err="1">
                <a:solidFill>
                  <a:schemeClr val="tx1">
                    <a:lumMod val="95000"/>
                    <a:lumOff val="5000"/>
                  </a:schemeClr>
                </a:solidFill>
              </a:rPr>
              <a:t>matem</a:t>
            </a:r>
            <a:r>
              <a:rPr lang="lv-LV" sz="1200" dirty="0">
                <a:solidFill>
                  <a:schemeClr val="tx1">
                    <a:lumMod val="95000"/>
                    <a:lumOff val="5000"/>
                  </a:schemeClr>
                </a:solidFill>
              </a:rPr>
              <a:t>., </a:t>
            </a:r>
            <a:r>
              <a:rPr lang="lv-LV" sz="1200" dirty="0" err="1">
                <a:solidFill>
                  <a:schemeClr val="tx1">
                    <a:lumMod val="95000"/>
                    <a:lumOff val="5000"/>
                  </a:schemeClr>
                </a:solidFill>
              </a:rPr>
              <a:t>dabaszinības</a:t>
            </a:r>
            <a:r>
              <a:rPr lang="lv-LV" sz="1200" dirty="0">
                <a:solidFill>
                  <a:schemeClr val="tx1">
                    <a:lumMod val="95000"/>
                    <a:lumOff val="5000"/>
                  </a:schemeClr>
                </a:solidFill>
              </a:rPr>
              <a:t>, soc. zinības, sports, karjeras un dzīves prasmes. IT ir integrētas visos priekšmetos. Plašs izvēlēs mācību priekšmetu klāsts. Vidusskolā izteikta specializācija, pie tam tiek piedāvāta dubultā kredītpunktu sistēma.</a:t>
            </a:r>
          </a:p>
        </p:txBody>
      </p:sp>
      <p:sp>
        <p:nvSpPr>
          <p:cNvPr id="4" name="Slide Number Placeholder 3"/>
          <p:cNvSpPr>
            <a:spLocks noGrp="1"/>
          </p:cNvSpPr>
          <p:nvPr>
            <p:ph type="sldNum" sz="quarter" idx="10"/>
          </p:nvPr>
        </p:nvSpPr>
        <p:spPr/>
        <p:txBody>
          <a:bodyPr/>
          <a:lstStyle/>
          <a:p>
            <a:fld id="{B4F8CB03-F4E5-47FF-939C-05ED39908246}" type="slidenum">
              <a:rPr lang="en-US" smtClean="0"/>
              <a:t>8</a:t>
            </a:fld>
            <a:endParaRPr lang="en-US"/>
          </a:p>
        </p:txBody>
      </p:sp>
    </p:spTree>
    <p:extLst>
      <p:ext uri="{BB962C8B-B14F-4D97-AF65-F5344CB8AC3E}">
        <p14:creationId xmlns:p14="http://schemas.microsoft.com/office/powerpoint/2010/main" val="41171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4F8CB03-F4E5-47FF-939C-05ED39908246}" type="slidenum">
              <a:rPr lang="en-US" smtClean="0"/>
              <a:t>9</a:t>
            </a:fld>
            <a:endParaRPr lang="en-US"/>
          </a:p>
        </p:txBody>
      </p:sp>
    </p:spTree>
    <p:extLst>
      <p:ext uri="{BB962C8B-B14F-4D97-AF65-F5344CB8AC3E}">
        <p14:creationId xmlns:p14="http://schemas.microsoft.com/office/powerpoint/2010/main" val="303934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4F8CB03-F4E5-47FF-939C-05ED39908246}" type="slidenum">
              <a:rPr lang="en-US" smtClean="0"/>
              <a:t>11</a:t>
            </a:fld>
            <a:endParaRPr lang="en-US"/>
          </a:p>
        </p:txBody>
      </p:sp>
    </p:spTree>
    <p:extLst>
      <p:ext uri="{BB962C8B-B14F-4D97-AF65-F5344CB8AC3E}">
        <p14:creationId xmlns:p14="http://schemas.microsoft.com/office/powerpoint/2010/main" val="121988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4F8CB03-F4E5-47FF-939C-05ED39908246}" type="slidenum">
              <a:rPr lang="en-US" smtClean="0"/>
              <a:pPr/>
              <a:t>12</a:t>
            </a:fld>
            <a:endParaRPr lang="en-US"/>
          </a:p>
        </p:txBody>
      </p:sp>
    </p:spTree>
    <p:extLst>
      <p:ext uri="{BB962C8B-B14F-4D97-AF65-F5344CB8AC3E}">
        <p14:creationId xmlns:p14="http://schemas.microsoft.com/office/powerpoint/2010/main" val="59572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468416" y="1444932"/>
            <a:ext cx="2439882" cy="4443698"/>
          </a:xfrm>
          <a:prstGeom prst="rect">
            <a:avLst/>
          </a:prstGeom>
        </p:spPr>
        <p:txBody>
          <a:bodyPr/>
          <a:lstStyle>
            <a:lvl1pPr>
              <a:buNone/>
              <a:defRPr sz="2400">
                <a:solidFill>
                  <a:srgbClr val="662D91"/>
                </a:solidFill>
                <a:latin typeface="Franklin Gothic Book" pitchFamily="34" charset="0"/>
              </a:defRPr>
            </a:lvl1pPr>
            <a:lvl2pPr>
              <a:buNone/>
              <a:defRPr sz="2000">
                <a:solidFill>
                  <a:srgbClr val="662D91"/>
                </a:solidFill>
                <a:latin typeface="Franklin Gothic Book" pitchFamily="34" charset="0"/>
              </a:defRPr>
            </a:lvl2pPr>
            <a:lvl3pPr>
              <a:buNone/>
              <a:defRPr sz="1800">
                <a:solidFill>
                  <a:srgbClr val="662D91"/>
                </a:solidFill>
                <a:latin typeface="Franklin Gothic Book" pitchFamily="34" charset="0"/>
              </a:defRPr>
            </a:lvl3pPr>
            <a:lvl4pPr>
              <a:buNone/>
              <a:defRPr sz="1600">
                <a:solidFill>
                  <a:srgbClr val="662D91"/>
                </a:solidFill>
                <a:latin typeface="Franklin Gothic Book" pitchFamily="34" charset="0"/>
              </a:defRPr>
            </a:lvl4pPr>
            <a:lvl5pPr>
              <a:buNone/>
              <a:defRPr sz="1600">
                <a:solidFill>
                  <a:srgbClr val="662D91"/>
                </a:solidFill>
                <a:latin typeface="Franklin Gothic Book"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Title Placeholder 1"/>
          <p:cNvSpPr>
            <a:spLocks noGrp="1"/>
          </p:cNvSpPr>
          <p:nvPr>
            <p:ph type="title"/>
          </p:nvPr>
        </p:nvSpPr>
        <p:spPr>
          <a:xfrm>
            <a:off x="483549" y="4866394"/>
            <a:ext cx="5473250" cy="1143000"/>
          </a:xfrm>
          <a:prstGeom prst="rect">
            <a:avLst/>
          </a:prstGeom>
        </p:spPr>
        <p:txBody>
          <a:bodyPr vert="horz" lIns="91440" tIns="45720" rIns="91440" bIns="45720" rtlCol="0" anchor="ctr">
            <a:normAutofit/>
          </a:bodyPr>
          <a:lstStyle>
            <a:lvl1pPr algn="l">
              <a:defRPr sz="2800">
                <a:solidFill>
                  <a:schemeClr val="bg1"/>
                </a:solidFill>
                <a:latin typeface="Franklin Gothic Demi" pitchFamily="34" charset="0"/>
              </a:defRPr>
            </a:lvl1pPr>
          </a:lstStyle>
          <a:p>
            <a:r>
              <a:rPr lang="en-US" dirty="0"/>
              <a:t>Click to edit Master title style</a:t>
            </a:r>
            <a:endParaRPr lang="lv-LV" dirty="0"/>
          </a:p>
        </p:txBody>
      </p:sp>
      <p:sp>
        <p:nvSpPr>
          <p:cNvPr id="8"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159261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3548" y="4866394"/>
            <a:ext cx="5473250" cy="1143000"/>
          </a:xfrm>
          <a:prstGeom prst="rect">
            <a:avLst/>
          </a:prstGeom>
        </p:spPr>
        <p:txBody>
          <a:bodyPr vert="horz" lIns="91440" tIns="45720" rIns="91440" bIns="45720" rtlCol="0" anchor="ctr">
            <a:normAutofit/>
          </a:bodyPr>
          <a:lstStyle>
            <a:lvl1pPr algn="l">
              <a:defRPr sz="2800">
                <a:solidFill>
                  <a:schemeClr val="bg1"/>
                </a:solidFill>
                <a:latin typeface="Franklin Gothic Demi" pitchFamily="34" charset="0"/>
              </a:defRPr>
            </a:lvl1pPr>
          </a:lstStyle>
          <a:p>
            <a:r>
              <a:rPr lang="en-US" dirty="0"/>
              <a:t>Click to edit Master title style</a:t>
            </a:r>
            <a:endParaRPr lang="lv-LV" dirty="0"/>
          </a:p>
        </p:txBody>
      </p:sp>
      <p:sp>
        <p:nvSpPr>
          <p:cNvPr id="5"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331295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3549" y="4866394"/>
            <a:ext cx="5473250" cy="1143000"/>
          </a:xfrm>
          <a:prstGeom prst="rect">
            <a:avLst/>
          </a:prstGeom>
        </p:spPr>
        <p:txBody>
          <a:bodyPr vert="horz" lIns="91440" tIns="45720" rIns="91440" bIns="45720" rtlCol="0" anchor="ctr">
            <a:normAutofit/>
          </a:bodyPr>
          <a:lstStyle>
            <a:lvl1pPr algn="l">
              <a:defRPr sz="2800">
                <a:solidFill>
                  <a:schemeClr val="bg1"/>
                </a:solidFill>
                <a:latin typeface="Franklin Gothic Demi" pitchFamily="34" charset="0"/>
              </a:defRPr>
            </a:lvl1pPr>
          </a:lstStyle>
          <a:p>
            <a:r>
              <a:rPr lang="en-US" dirty="0"/>
              <a:t>Click to edit Master title style</a:t>
            </a:r>
            <a:endParaRPr lang="lv-LV" dirty="0"/>
          </a:p>
        </p:txBody>
      </p:sp>
      <p:sp>
        <p:nvSpPr>
          <p:cNvPr id="5"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117042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5550" y="2526201"/>
            <a:ext cx="7772400" cy="1470025"/>
          </a:xfrm>
        </p:spPr>
        <p:txBody>
          <a:bodyPr/>
          <a:lstStyle>
            <a:lvl1pPr>
              <a:defRPr>
                <a:solidFill>
                  <a:srgbClr val="662D91"/>
                </a:solidFill>
              </a:defRPr>
            </a:lvl1pPr>
          </a:lstStyle>
          <a:p>
            <a:r>
              <a:rPr lang="en-US" dirty="0"/>
              <a:t>Click to edit Master title style</a:t>
            </a:r>
            <a:endParaRPr lang="lv-LV" dirty="0"/>
          </a:p>
        </p:txBody>
      </p:sp>
      <p:sp>
        <p:nvSpPr>
          <p:cNvPr id="3" name="Subtitle 2"/>
          <p:cNvSpPr>
            <a:spLocks noGrp="1"/>
          </p:cNvSpPr>
          <p:nvPr>
            <p:ph type="subTitle" idx="1"/>
          </p:nvPr>
        </p:nvSpPr>
        <p:spPr>
          <a:xfrm>
            <a:off x="478494" y="4016144"/>
            <a:ext cx="6400800" cy="2724657"/>
          </a:xfrm>
        </p:spPr>
        <p:txBody>
          <a:bodyPr/>
          <a:lstStyle>
            <a:lvl1pPr marL="0" indent="0" algn="l">
              <a:buNone/>
              <a:defRPr>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lv-LV" dirty="0"/>
          </a:p>
        </p:txBody>
      </p:sp>
      <p:sp>
        <p:nvSpPr>
          <p:cNvPr id="5"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379551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3" name="Content Placeholder 2"/>
          <p:cNvSpPr>
            <a:spLocks noGrp="1"/>
          </p:cNvSpPr>
          <p:nvPr>
            <p:ph idx="1"/>
          </p:nvPr>
        </p:nvSpPr>
        <p:spPr>
          <a:xfrm>
            <a:off x="457200" y="1857364"/>
            <a:ext cx="8203252" cy="44377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7"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244692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840112"/>
            <a:ext cx="4153846" cy="4446408"/>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Content Placeholder 3"/>
          <p:cNvSpPr>
            <a:spLocks noGrp="1"/>
          </p:cNvSpPr>
          <p:nvPr>
            <p:ph sz="half" idx="2"/>
          </p:nvPr>
        </p:nvSpPr>
        <p:spPr>
          <a:xfrm>
            <a:off x="4812654" y="1840112"/>
            <a:ext cx="4153846" cy="444640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8" name="Slide Number Placeholder 1"/>
          <p:cNvSpPr txBox="1">
            <a:spLocks/>
          </p:cNvSpPr>
          <p:nvPr userDrawn="1"/>
        </p:nvSpPr>
        <p:spPr>
          <a:xfrm>
            <a:off x="7086600" y="649287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86D110-300A-49CB-AA66-7FE47E0A12BC}" type="slidenum">
              <a:rPr lang="lv-LV" smtClean="0"/>
              <a:pPr/>
              <a:t>‹#›</a:t>
            </a:fld>
            <a:endParaRPr lang="lv-LV"/>
          </a:p>
        </p:txBody>
      </p:sp>
    </p:spTree>
    <p:extLst>
      <p:ext uri="{BB962C8B-B14F-4D97-AF65-F5344CB8AC3E}">
        <p14:creationId xmlns:p14="http://schemas.microsoft.com/office/powerpoint/2010/main" val="291504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6"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38709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98417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8919" y="5393621"/>
            <a:ext cx="6712606" cy="566738"/>
          </a:xfrm>
        </p:spPr>
        <p:txBody>
          <a:bodyPr anchor="b"/>
          <a:lstStyle>
            <a:lvl1pPr algn="l">
              <a:defRPr sz="2000" b="1">
                <a:solidFill>
                  <a:srgbClr val="662D91"/>
                </a:solidFill>
              </a:defRPr>
            </a:lvl1pPr>
          </a:lstStyle>
          <a:p>
            <a:r>
              <a:rPr lang="en-US" dirty="0"/>
              <a:t>Click to edit Master title style</a:t>
            </a:r>
            <a:endParaRPr lang="lv-LV" dirty="0"/>
          </a:p>
        </p:txBody>
      </p:sp>
      <p:sp>
        <p:nvSpPr>
          <p:cNvPr id="3" name="Picture Placeholder 2"/>
          <p:cNvSpPr>
            <a:spLocks noGrp="1"/>
          </p:cNvSpPr>
          <p:nvPr>
            <p:ph type="pic" idx="1"/>
          </p:nvPr>
        </p:nvSpPr>
        <p:spPr>
          <a:xfrm>
            <a:off x="1208919" y="1928802"/>
            <a:ext cx="6712606" cy="339179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208919" y="5960359"/>
            <a:ext cx="6712606"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380258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468416" y="1444932"/>
            <a:ext cx="2439882" cy="4443698"/>
          </a:xfrm>
          <a:prstGeom prst="rect">
            <a:avLst/>
          </a:prstGeom>
        </p:spPr>
        <p:txBody>
          <a:bodyPr/>
          <a:lstStyle>
            <a:lvl1pPr>
              <a:buNone/>
              <a:defRPr sz="2400">
                <a:solidFill>
                  <a:srgbClr val="662D91"/>
                </a:solidFill>
                <a:latin typeface="Franklin Gothic Book" pitchFamily="34" charset="0"/>
              </a:defRPr>
            </a:lvl1pPr>
            <a:lvl2pPr>
              <a:buNone/>
              <a:defRPr sz="2000">
                <a:solidFill>
                  <a:srgbClr val="662D91"/>
                </a:solidFill>
                <a:latin typeface="Franklin Gothic Book" pitchFamily="34" charset="0"/>
              </a:defRPr>
            </a:lvl2pPr>
            <a:lvl3pPr>
              <a:buNone/>
              <a:defRPr sz="1800">
                <a:solidFill>
                  <a:srgbClr val="662D91"/>
                </a:solidFill>
                <a:latin typeface="Franklin Gothic Book" pitchFamily="34" charset="0"/>
              </a:defRPr>
            </a:lvl3pPr>
            <a:lvl4pPr>
              <a:buNone/>
              <a:defRPr sz="1600">
                <a:solidFill>
                  <a:srgbClr val="662D91"/>
                </a:solidFill>
                <a:latin typeface="Franklin Gothic Book" pitchFamily="34" charset="0"/>
              </a:defRPr>
            </a:lvl4pPr>
            <a:lvl5pPr>
              <a:buNone/>
              <a:defRPr sz="1600">
                <a:solidFill>
                  <a:srgbClr val="662D91"/>
                </a:solidFill>
                <a:latin typeface="Franklin Gothic Book"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Title Placeholder 1"/>
          <p:cNvSpPr>
            <a:spLocks noGrp="1"/>
          </p:cNvSpPr>
          <p:nvPr>
            <p:ph type="title"/>
          </p:nvPr>
        </p:nvSpPr>
        <p:spPr>
          <a:xfrm>
            <a:off x="483548" y="4866394"/>
            <a:ext cx="5473250" cy="1143000"/>
          </a:xfrm>
          <a:prstGeom prst="rect">
            <a:avLst/>
          </a:prstGeom>
        </p:spPr>
        <p:txBody>
          <a:bodyPr vert="horz" lIns="91440" tIns="45720" rIns="91440" bIns="45720" rtlCol="0" anchor="ctr">
            <a:normAutofit/>
          </a:bodyPr>
          <a:lstStyle>
            <a:lvl1pPr algn="l">
              <a:defRPr sz="2800">
                <a:solidFill>
                  <a:schemeClr val="bg1"/>
                </a:solidFill>
                <a:latin typeface="Franklin Gothic Demi" pitchFamily="34" charset="0"/>
              </a:defRPr>
            </a:lvl1pPr>
          </a:lstStyle>
          <a:p>
            <a:r>
              <a:rPr lang="en-US" dirty="0"/>
              <a:t>Click to edit Master title style</a:t>
            </a:r>
            <a:endParaRPr lang="lv-LV" dirty="0"/>
          </a:p>
        </p:txBody>
      </p:sp>
      <p:sp>
        <p:nvSpPr>
          <p:cNvPr id="10"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2858599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ynamic ppt_A_detalas-04.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1" y="0"/>
            <a:ext cx="6330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132088428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descr="Dynamic ppt_A_detalas-03.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4"/>
            <a:ext cx="91440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473327" y="233363"/>
            <a:ext cx="60930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lv-LV"/>
          </a:p>
        </p:txBody>
      </p:sp>
      <p:sp>
        <p:nvSpPr>
          <p:cNvPr id="4100" name="Text Placeholder 2"/>
          <p:cNvSpPr>
            <a:spLocks noGrp="1"/>
          </p:cNvSpPr>
          <p:nvPr>
            <p:ph type="body" idx="1"/>
          </p:nvPr>
        </p:nvSpPr>
        <p:spPr bwMode="auto">
          <a:xfrm>
            <a:off x="473328" y="1870081"/>
            <a:ext cx="8203223"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TextBox 6"/>
          <p:cNvSpPr txBox="1"/>
          <p:nvPr/>
        </p:nvSpPr>
        <p:spPr>
          <a:xfrm rot="16200000">
            <a:off x="-1781018" y="4273923"/>
            <a:ext cx="3792885" cy="230832"/>
          </a:xfrm>
          <a:prstGeom prst="rect">
            <a:avLst/>
          </a:prstGeom>
          <a:noFill/>
        </p:spPr>
        <p:txBody>
          <a:bodyPr wrap="square" rtlCol="0">
            <a:spAutoFit/>
          </a:bodyPr>
          <a:lstStyle/>
          <a:p>
            <a:r>
              <a:rPr lang="en-GB" sz="900" dirty="0">
                <a:solidFill>
                  <a:srgbClr val="58595B"/>
                </a:solidFill>
                <a:latin typeface="Franklin Gothic Book" pitchFamily="34" charset="0"/>
              </a:rPr>
              <a:t>© Dynamic University</a:t>
            </a:r>
            <a:r>
              <a:rPr lang="lv-LV" sz="900" dirty="0">
                <a:solidFill>
                  <a:srgbClr val="58595B"/>
                </a:solidFill>
                <a:latin typeface="Franklin Gothic Book" pitchFamily="34" charset="0"/>
              </a:rPr>
              <a:t> SIA</a:t>
            </a:r>
            <a:r>
              <a:rPr lang="en-GB" sz="900" dirty="0">
                <a:solidFill>
                  <a:srgbClr val="58595B"/>
                </a:solidFill>
                <a:latin typeface="Franklin Gothic Book" pitchFamily="34" charset="0"/>
              </a:rPr>
              <a:t>, 201</a:t>
            </a:r>
            <a:r>
              <a:rPr lang="lv-LV" sz="900" dirty="0">
                <a:solidFill>
                  <a:srgbClr val="58595B"/>
                </a:solidFill>
                <a:latin typeface="Franklin Gothic Book" pitchFamily="34" charset="0"/>
              </a:rPr>
              <a:t>7</a:t>
            </a:r>
            <a:endParaRPr lang="en-GB" sz="900" dirty="0">
              <a:solidFill>
                <a:srgbClr val="58595B"/>
              </a:solidFill>
              <a:latin typeface="Franklin Gothic Book" pitchFamily="34" charset="0"/>
            </a:endParaRPr>
          </a:p>
        </p:txBody>
      </p:sp>
      <p:sp>
        <p:nvSpPr>
          <p:cNvPr id="13"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10299501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ftr="0" dt="0"/>
  <p:txStyles>
    <p:titleStyle>
      <a:lvl1pPr algn="l" rtl="0" eaLnBrk="0" fontAlgn="base" hangingPunct="0">
        <a:spcBef>
          <a:spcPct val="0"/>
        </a:spcBef>
        <a:spcAft>
          <a:spcPct val="0"/>
        </a:spcAft>
        <a:defRPr sz="2800" kern="1200">
          <a:solidFill>
            <a:schemeClr val="bg1"/>
          </a:solidFill>
          <a:latin typeface="Franklin Gothic Demi" pitchFamily="34" charset="0"/>
          <a:ea typeface="+mj-ea"/>
          <a:cs typeface="+mj-cs"/>
        </a:defRPr>
      </a:lvl1pPr>
      <a:lvl2pPr algn="l" rtl="0" eaLnBrk="0" fontAlgn="base" hangingPunct="0">
        <a:spcBef>
          <a:spcPct val="0"/>
        </a:spcBef>
        <a:spcAft>
          <a:spcPct val="0"/>
        </a:spcAft>
        <a:defRPr sz="2800">
          <a:solidFill>
            <a:schemeClr val="bg1"/>
          </a:solidFill>
          <a:latin typeface="DINPro-Bold" pitchFamily="50" charset="0"/>
        </a:defRPr>
      </a:lvl2pPr>
      <a:lvl3pPr algn="l" rtl="0" eaLnBrk="0" fontAlgn="base" hangingPunct="0">
        <a:spcBef>
          <a:spcPct val="0"/>
        </a:spcBef>
        <a:spcAft>
          <a:spcPct val="0"/>
        </a:spcAft>
        <a:defRPr sz="2800">
          <a:solidFill>
            <a:schemeClr val="bg1"/>
          </a:solidFill>
          <a:latin typeface="DINPro-Bold" pitchFamily="50" charset="0"/>
        </a:defRPr>
      </a:lvl3pPr>
      <a:lvl4pPr algn="l" rtl="0" eaLnBrk="0" fontAlgn="base" hangingPunct="0">
        <a:spcBef>
          <a:spcPct val="0"/>
        </a:spcBef>
        <a:spcAft>
          <a:spcPct val="0"/>
        </a:spcAft>
        <a:defRPr sz="2800">
          <a:solidFill>
            <a:schemeClr val="bg1"/>
          </a:solidFill>
          <a:latin typeface="DINPro-Bold" pitchFamily="50" charset="0"/>
        </a:defRPr>
      </a:lvl4pPr>
      <a:lvl5pPr algn="l" rtl="0" eaLnBrk="0" fontAlgn="base" hangingPunct="0">
        <a:spcBef>
          <a:spcPct val="0"/>
        </a:spcBef>
        <a:spcAft>
          <a:spcPct val="0"/>
        </a:spcAft>
        <a:defRPr sz="2800">
          <a:solidFill>
            <a:schemeClr val="bg1"/>
          </a:solidFill>
          <a:latin typeface="DINPro-Bold" pitchFamily="50" charset="0"/>
        </a:defRPr>
      </a:lvl5pPr>
      <a:lvl6pPr marL="457200" algn="l" rtl="0" fontAlgn="base">
        <a:spcBef>
          <a:spcPct val="0"/>
        </a:spcBef>
        <a:spcAft>
          <a:spcPct val="0"/>
        </a:spcAft>
        <a:defRPr sz="3600">
          <a:solidFill>
            <a:srgbClr val="662D91"/>
          </a:solidFill>
          <a:latin typeface="DINPro-Bold" pitchFamily="50" charset="0"/>
        </a:defRPr>
      </a:lvl6pPr>
      <a:lvl7pPr marL="914400" algn="l" rtl="0" fontAlgn="base">
        <a:spcBef>
          <a:spcPct val="0"/>
        </a:spcBef>
        <a:spcAft>
          <a:spcPct val="0"/>
        </a:spcAft>
        <a:defRPr sz="3600">
          <a:solidFill>
            <a:srgbClr val="662D91"/>
          </a:solidFill>
          <a:latin typeface="DINPro-Bold" pitchFamily="50" charset="0"/>
        </a:defRPr>
      </a:lvl7pPr>
      <a:lvl8pPr marL="1371600" algn="l" rtl="0" fontAlgn="base">
        <a:spcBef>
          <a:spcPct val="0"/>
        </a:spcBef>
        <a:spcAft>
          <a:spcPct val="0"/>
        </a:spcAft>
        <a:defRPr sz="3600">
          <a:solidFill>
            <a:srgbClr val="662D91"/>
          </a:solidFill>
          <a:latin typeface="DINPro-Bold" pitchFamily="50" charset="0"/>
        </a:defRPr>
      </a:lvl8pPr>
      <a:lvl9pPr marL="1828800" algn="l" rtl="0" fontAlgn="base">
        <a:spcBef>
          <a:spcPct val="0"/>
        </a:spcBef>
        <a:spcAft>
          <a:spcPct val="0"/>
        </a:spcAft>
        <a:defRPr sz="3600">
          <a:solidFill>
            <a:srgbClr val="662D91"/>
          </a:solidFill>
          <a:latin typeface="DINPro-Bold" pitchFamily="50" charset="0"/>
        </a:defRPr>
      </a:lvl9pPr>
    </p:titleStyle>
    <p:bodyStyle>
      <a:lvl1pPr marL="342900" indent="-342900" algn="l" rtl="0" eaLnBrk="0" fontAlgn="base" hangingPunct="0">
        <a:spcBef>
          <a:spcPct val="20000"/>
        </a:spcBef>
        <a:spcAft>
          <a:spcPct val="0"/>
        </a:spcAft>
        <a:buBlip>
          <a:blip r:embed="rId9"/>
        </a:buBlip>
        <a:defRPr sz="2400" kern="1200">
          <a:solidFill>
            <a:srgbClr val="58595B"/>
          </a:solidFill>
          <a:latin typeface="Franklin Gothic Book"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58595B"/>
          </a:solidFill>
          <a:latin typeface="Franklin Gothic Book" pitchFamily="34" charset="0"/>
          <a:ea typeface="+mn-ea"/>
          <a:cs typeface="+mn-cs"/>
        </a:defRPr>
      </a:lvl2pPr>
      <a:lvl3pPr marL="1143000" indent="-228600" algn="l" rtl="0" eaLnBrk="0" fontAlgn="base" hangingPunct="0">
        <a:spcBef>
          <a:spcPct val="20000"/>
        </a:spcBef>
        <a:spcAft>
          <a:spcPct val="0"/>
        </a:spcAft>
        <a:buFont typeface="Arial" charset="0"/>
        <a:buChar char="•"/>
        <a:defRPr kern="1200">
          <a:solidFill>
            <a:srgbClr val="58595B"/>
          </a:solidFill>
          <a:latin typeface="Franklin Gothic Book" pitchFamily="34"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58595B"/>
          </a:solidFill>
          <a:latin typeface="Franklin Gothic Book" pitchFamily="34" charset="0"/>
          <a:ea typeface="+mn-ea"/>
          <a:cs typeface="+mn-cs"/>
        </a:defRPr>
      </a:lvl4pPr>
      <a:lvl5pPr marL="2057400" indent="-228600" algn="l" rtl="0" eaLnBrk="0" fontAlgn="base" hangingPunct="0">
        <a:spcBef>
          <a:spcPct val="20000"/>
        </a:spcBef>
        <a:spcAft>
          <a:spcPct val="0"/>
        </a:spcAft>
        <a:buFont typeface="Arial" charset="0"/>
        <a:buChar char="»"/>
        <a:defRPr sz="1400" kern="1200">
          <a:solidFill>
            <a:srgbClr val="58595B"/>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Dynamic ppt_A_detalas-04.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61" y="0"/>
            <a:ext cx="6330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6D110-300A-49CB-AA66-7FE47E0A12BC}" type="slidenum">
              <a:rPr lang="lv-LV" smtClean="0"/>
              <a:t>‹#›</a:t>
            </a:fld>
            <a:endParaRPr lang="lv-LV"/>
          </a:p>
        </p:txBody>
      </p:sp>
    </p:spTree>
    <p:extLst>
      <p:ext uri="{BB962C8B-B14F-4D97-AF65-F5344CB8AC3E}">
        <p14:creationId xmlns:p14="http://schemas.microsoft.com/office/powerpoint/2010/main" val="961192457"/>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dirty="0"/>
              <a:t>VISPĀRĒJĀS IZGLĪTĪBAS PROGRAMMU VIRZIENU UN VIDĒJĀS IZGLĪTĪBAS PAKĀPES PROFILKURSU SISTĒMAS IZVĒRTĒJUMS.</a:t>
            </a:r>
            <a:br>
              <a:rPr lang="lv-LV" dirty="0"/>
            </a:br>
            <a:r>
              <a:rPr lang="lv-LV" dirty="0"/>
              <a:t/>
            </a:r>
            <a:br>
              <a:rPr lang="lv-LV" dirty="0"/>
            </a:br>
            <a:r>
              <a:rPr lang="lv-LV" sz="2200" dirty="0">
                <a:solidFill>
                  <a:schemeClr val="bg1">
                    <a:lumMod val="75000"/>
                  </a:schemeClr>
                </a:solidFill>
              </a:rPr>
              <a:t>Izglītības un zinātnes ministrija | </a:t>
            </a:r>
            <a:r>
              <a:rPr lang="lv-LV" sz="2200" dirty="0" smtClean="0">
                <a:solidFill>
                  <a:schemeClr val="bg1">
                    <a:lumMod val="75000"/>
                  </a:schemeClr>
                </a:solidFill>
              </a:rPr>
              <a:t>29</a:t>
            </a:r>
            <a:r>
              <a:rPr lang="lv-LV" sz="2200" dirty="0" smtClean="0">
                <a:solidFill>
                  <a:schemeClr val="bg1">
                    <a:lumMod val="75000"/>
                  </a:schemeClr>
                </a:solidFill>
              </a:rPr>
              <a:t>.09.2017</a:t>
            </a:r>
            <a:r>
              <a:rPr lang="lv-LV" sz="2200" dirty="0">
                <a:solidFill>
                  <a:schemeClr val="bg1">
                    <a:lumMod val="75000"/>
                  </a:schemeClr>
                </a:solidFill>
              </a:rPr>
              <a:t>.</a:t>
            </a:r>
          </a:p>
        </p:txBody>
      </p:sp>
      <p:sp>
        <p:nvSpPr>
          <p:cNvPr id="10" name="Slide Number Placeholder 9"/>
          <p:cNvSpPr>
            <a:spLocks noGrp="1"/>
          </p:cNvSpPr>
          <p:nvPr>
            <p:ph type="sldNum" sz="quarter" idx="4"/>
          </p:nvPr>
        </p:nvSpPr>
        <p:spPr/>
        <p:txBody>
          <a:bodyPr/>
          <a:lstStyle/>
          <a:p>
            <a:fld id="{8986D110-300A-49CB-AA66-7FE47E0A12BC}" type="slidenum">
              <a:rPr lang="lv-LV" smtClean="0"/>
              <a:t>1</a:t>
            </a:fld>
            <a:endParaRPr lang="lv-LV" dirty="0"/>
          </a:p>
        </p:txBody>
      </p:sp>
      <p:sp>
        <p:nvSpPr>
          <p:cNvPr id="12" name="Content Placeholder 3"/>
          <p:cNvSpPr txBox="1">
            <a:spLocks/>
          </p:cNvSpPr>
          <p:nvPr/>
        </p:nvSpPr>
        <p:spPr>
          <a:xfrm>
            <a:off x="6461401" y="1534986"/>
            <a:ext cx="2620166" cy="3404159"/>
          </a:xfrm>
          <a:prstGeom prst="rect">
            <a:avLst/>
          </a:prstGeom>
        </p:spPr>
        <p:txBody>
          <a:bodyPr/>
          <a:lstStyle>
            <a:lvl1pPr marL="342900" indent="-342900" algn="l" rtl="0" eaLnBrk="0" fontAlgn="base" hangingPunct="0">
              <a:spcBef>
                <a:spcPct val="20000"/>
              </a:spcBef>
              <a:spcAft>
                <a:spcPct val="0"/>
              </a:spcAft>
              <a:buFont typeface="Arial" charset="0"/>
              <a:buNone/>
              <a:defRPr sz="2400" kern="1200">
                <a:solidFill>
                  <a:srgbClr val="662D91"/>
                </a:solidFill>
                <a:latin typeface="Franklin Gothic Book" pitchFamily="34" charset="0"/>
                <a:ea typeface="+mn-ea"/>
                <a:cs typeface="+mn-cs"/>
              </a:defRPr>
            </a:lvl1pPr>
            <a:lvl2pPr marL="742950" indent="-285750" algn="l" rtl="0" eaLnBrk="0" fontAlgn="base" hangingPunct="0">
              <a:spcBef>
                <a:spcPct val="20000"/>
              </a:spcBef>
              <a:spcAft>
                <a:spcPct val="0"/>
              </a:spcAft>
              <a:buFont typeface="Arial" charset="0"/>
              <a:buNone/>
              <a:defRPr sz="2000" kern="1200">
                <a:solidFill>
                  <a:srgbClr val="662D91"/>
                </a:solidFill>
                <a:latin typeface="Franklin Gothic Book" pitchFamily="34" charset="0"/>
                <a:ea typeface="+mn-ea"/>
                <a:cs typeface="+mn-cs"/>
              </a:defRPr>
            </a:lvl2pPr>
            <a:lvl3pPr marL="1143000" indent="-228600" algn="l" rtl="0" eaLnBrk="0" fontAlgn="base" hangingPunct="0">
              <a:spcBef>
                <a:spcPct val="20000"/>
              </a:spcBef>
              <a:spcAft>
                <a:spcPct val="0"/>
              </a:spcAft>
              <a:buFont typeface="Arial" charset="0"/>
              <a:buNone/>
              <a:defRPr sz="1800" kern="1200">
                <a:solidFill>
                  <a:srgbClr val="662D91"/>
                </a:solidFill>
                <a:latin typeface="Franklin Gothic Book" pitchFamily="34" charset="0"/>
                <a:ea typeface="+mn-ea"/>
                <a:cs typeface="+mn-cs"/>
              </a:defRPr>
            </a:lvl3pPr>
            <a:lvl4pPr marL="1600200" indent="-228600" algn="l" rtl="0" eaLnBrk="0" fontAlgn="base" hangingPunct="0">
              <a:spcBef>
                <a:spcPct val="20000"/>
              </a:spcBef>
              <a:spcAft>
                <a:spcPct val="0"/>
              </a:spcAft>
              <a:buFont typeface="Arial" charset="0"/>
              <a:buNone/>
              <a:defRPr sz="1600" kern="1200">
                <a:solidFill>
                  <a:srgbClr val="662D91"/>
                </a:solidFill>
                <a:latin typeface="Franklin Gothic Book" pitchFamily="34" charset="0"/>
                <a:ea typeface="+mn-ea"/>
                <a:cs typeface="+mn-cs"/>
              </a:defRPr>
            </a:lvl4pPr>
            <a:lvl5pPr marL="2057400" indent="-228600" algn="l" rtl="0" eaLnBrk="0" fontAlgn="base" hangingPunct="0">
              <a:spcBef>
                <a:spcPct val="20000"/>
              </a:spcBef>
              <a:spcAft>
                <a:spcPct val="0"/>
              </a:spcAft>
              <a:buFont typeface="Arial" charset="0"/>
              <a:buNone/>
              <a:defRPr sz="1600" kern="1200">
                <a:solidFill>
                  <a:srgbClr val="662D9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Clr>
                <a:srgbClr val="7030A0"/>
              </a:buClr>
              <a:buSzPct val="60000"/>
            </a:pPr>
            <a:endParaRPr lang="lv-LV" sz="1700" dirty="0"/>
          </a:p>
        </p:txBody>
      </p:sp>
      <p:sp>
        <p:nvSpPr>
          <p:cNvPr id="11" name="Content Placeholder 4"/>
          <p:cNvSpPr txBox="1">
            <a:spLocks/>
          </p:cNvSpPr>
          <p:nvPr/>
        </p:nvSpPr>
        <p:spPr>
          <a:xfrm>
            <a:off x="6259438" y="4672665"/>
            <a:ext cx="2843808" cy="1739550"/>
          </a:xfrm>
          <a:prstGeom prst="rect">
            <a:avLst/>
          </a:prstGeom>
        </p:spPr>
        <p:txBody>
          <a:bodyPr anchor="ctr"/>
          <a:lstStyle>
            <a:lvl1pPr marL="342900" indent="-342900" algn="l" rtl="0" eaLnBrk="0" fontAlgn="base" hangingPunct="0">
              <a:spcBef>
                <a:spcPct val="20000"/>
              </a:spcBef>
              <a:spcAft>
                <a:spcPct val="0"/>
              </a:spcAft>
              <a:buFont typeface="Arial" charset="0"/>
              <a:buNone/>
              <a:defRPr sz="2400" kern="1200">
                <a:solidFill>
                  <a:srgbClr val="662D91"/>
                </a:solidFill>
                <a:latin typeface="Franklin Gothic Book" pitchFamily="34" charset="0"/>
                <a:ea typeface="+mn-ea"/>
                <a:cs typeface="+mn-cs"/>
              </a:defRPr>
            </a:lvl1pPr>
            <a:lvl2pPr marL="742950" indent="-285750" algn="l" rtl="0" eaLnBrk="0" fontAlgn="base" hangingPunct="0">
              <a:spcBef>
                <a:spcPct val="20000"/>
              </a:spcBef>
              <a:spcAft>
                <a:spcPct val="0"/>
              </a:spcAft>
              <a:buFont typeface="Arial" charset="0"/>
              <a:buNone/>
              <a:defRPr sz="2000" kern="1200">
                <a:solidFill>
                  <a:srgbClr val="662D91"/>
                </a:solidFill>
                <a:latin typeface="Franklin Gothic Book" pitchFamily="34" charset="0"/>
                <a:ea typeface="+mn-ea"/>
                <a:cs typeface="+mn-cs"/>
              </a:defRPr>
            </a:lvl2pPr>
            <a:lvl3pPr marL="1143000" indent="-228600" algn="l" rtl="0" eaLnBrk="0" fontAlgn="base" hangingPunct="0">
              <a:spcBef>
                <a:spcPct val="20000"/>
              </a:spcBef>
              <a:spcAft>
                <a:spcPct val="0"/>
              </a:spcAft>
              <a:buFont typeface="Arial" charset="0"/>
              <a:buNone/>
              <a:defRPr sz="1800" kern="1200">
                <a:solidFill>
                  <a:srgbClr val="662D91"/>
                </a:solidFill>
                <a:latin typeface="Franklin Gothic Book" pitchFamily="34" charset="0"/>
                <a:ea typeface="+mn-ea"/>
                <a:cs typeface="+mn-cs"/>
              </a:defRPr>
            </a:lvl3pPr>
            <a:lvl4pPr marL="1600200" indent="-228600" algn="l" rtl="0" eaLnBrk="0" fontAlgn="base" hangingPunct="0">
              <a:spcBef>
                <a:spcPct val="20000"/>
              </a:spcBef>
              <a:spcAft>
                <a:spcPct val="0"/>
              </a:spcAft>
              <a:buFont typeface="Arial" charset="0"/>
              <a:buNone/>
              <a:defRPr sz="1600" kern="1200">
                <a:solidFill>
                  <a:srgbClr val="662D91"/>
                </a:solidFill>
                <a:latin typeface="Franklin Gothic Book" pitchFamily="34" charset="0"/>
                <a:ea typeface="+mn-ea"/>
                <a:cs typeface="+mn-cs"/>
              </a:defRPr>
            </a:lvl4pPr>
            <a:lvl5pPr marL="2057400" indent="-228600" algn="l" rtl="0" eaLnBrk="0" fontAlgn="base" hangingPunct="0">
              <a:spcBef>
                <a:spcPct val="20000"/>
              </a:spcBef>
              <a:spcAft>
                <a:spcPct val="0"/>
              </a:spcAft>
              <a:buFont typeface="Arial" charset="0"/>
              <a:buNone/>
              <a:defRPr sz="1600" kern="1200">
                <a:solidFill>
                  <a:srgbClr val="662D9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92075" indent="0"/>
            <a:r>
              <a:rPr lang="lv-LV" sz="1400" dirty="0"/>
              <a:t>www.DynamicUniversity.eu</a:t>
            </a:r>
          </a:p>
          <a:p>
            <a:pPr marL="92075" indent="0"/>
            <a:r>
              <a:rPr lang="lv-LV" sz="1400" dirty="0"/>
              <a:t>info@DynamicUniversity.eu</a:t>
            </a:r>
          </a:p>
          <a:p>
            <a:pPr marL="92075" indent="0"/>
            <a:r>
              <a:rPr lang="lv-LV" sz="1400" dirty="0"/>
              <a:t>TW: @</a:t>
            </a:r>
            <a:r>
              <a:rPr lang="lv-LV" sz="1400" dirty="0" err="1"/>
              <a:t>DynUniversity</a:t>
            </a:r>
            <a:endParaRPr lang="lv-LV" sz="1400" dirty="0"/>
          </a:p>
          <a:p>
            <a:pPr marL="92075" indent="0"/>
            <a:endParaRPr lang="lv-LV" sz="1400" dirty="0"/>
          </a:p>
          <a:p>
            <a:pPr marL="92075" indent="0"/>
            <a:r>
              <a:rPr lang="lv-LV" sz="1400" dirty="0"/>
              <a:t>Dzirnavu 74/76-53,</a:t>
            </a:r>
            <a:br>
              <a:rPr lang="lv-LV" sz="1400" dirty="0"/>
            </a:br>
            <a:r>
              <a:rPr lang="lv-LV" sz="1400" dirty="0"/>
              <a:t>Rīga, LV-1050, Latvija</a:t>
            </a:r>
          </a:p>
        </p:txBody>
      </p:sp>
      <p:pic>
        <p:nvPicPr>
          <p:cNvPr id="7170" name="Picture 2" descr="http://www.izm.gov.lv/images/grafiska_zime/pilnkrasu_rgb_1-37_L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7547" y="1242755"/>
            <a:ext cx="1667590" cy="225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239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Pārbaudījumu sistēmas struktūras salīdzinājums 5 ārvalstīs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7024316"/>
              </p:ext>
            </p:extLst>
          </p:nvPr>
        </p:nvGraphicFramePr>
        <p:xfrm>
          <a:off x="457200" y="1857374"/>
          <a:ext cx="8406883" cy="4873109"/>
        </p:xfrm>
        <a:graphic>
          <a:graphicData uri="http://schemas.openxmlformats.org/drawingml/2006/table">
            <a:tbl>
              <a:tblPr firstRow="1" bandRow="1">
                <a:tableStyleId>{93296810-A885-4BE3-A3E7-6D5BEEA58F35}</a:tableStyleId>
              </a:tblPr>
              <a:tblGrid>
                <a:gridCol w="1616142">
                  <a:extLst>
                    <a:ext uri="{9D8B030D-6E8A-4147-A177-3AD203B41FA5}">
                      <a16:colId xmlns="" xmlns:a16="http://schemas.microsoft.com/office/drawing/2014/main" val="3898884592"/>
                    </a:ext>
                  </a:extLst>
                </a:gridCol>
                <a:gridCol w="1208897">
                  <a:extLst>
                    <a:ext uri="{9D8B030D-6E8A-4147-A177-3AD203B41FA5}">
                      <a16:colId xmlns="" xmlns:a16="http://schemas.microsoft.com/office/drawing/2014/main" val="1304208672"/>
                    </a:ext>
                  </a:extLst>
                </a:gridCol>
                <a:gridCol w="1208897">
                  <a:extLst>
                    <a:ext uri="{9D8B030D-6E8A-4147-A177-3AD203B41FA5}">
                      <a16:colId xmlns="" xmlns:a16="http://schemas.microsoft.com/office/drawing/2014/main" val="2187771139"/>
                    </a:ext>
                  </a:extLst>
                </a:gridCol>
                <a:gridCol w="1374709">
                  <a:extLst>
                    <a:ext uri="{9D8B030D-6E8A-4147-A177-3AD203B41FA5}">
                      <a16:colId xmlns="" xmlns:a16="http://schemas.microsoft.com/office/drawing/2014/main" val="1738770013"/>
                    </a:ext>
                  </a:extLst>
                </a:gridCol>
                <a:gridCol w="1640090">
                  <a:extLst>
                    <a:ext uri="{9D8B030D-6E8A-4147-A177-3AD203B41FA5}">
                      <a16:colId xmlns="" xmlns:a16="http://schemas.microsoft.com/office/drawing/2014/main" val="3568977064"/>
                    </a:ext>
                  </a:extLst>
                </a:gridCol>
                <a:gridCol w="1358148">
                  <a:extLst>
                    <a:ext uri="{9D8B030D-6E8A-4147-A177-3AD203B41FA5}">
                      <a16:colId xmlns="" xmlns:a16="http://schemas.microsoft.com/office/drawing/2014/main" val="1009105022"/>
                    </a:ext>
                  </a:extLst>
                </a:gridCol>
              </a:tblGrid>
              <a:tr h="448573">
                <a:tc>
                  <a:txBody>
                    <a:bodyPr/>
                    <a:lstStyle/>
                    <a:p>
                      <a:r>
                        <a:rPr lang="lv-LV" sz="1600" dirty="0">
                          <a:latin typeface="Franklin Gothic Book" panose="020B0503020102020204" pitchFamily="34" charset="0"/>
                        </a:rPr>
                        <a:t>POSMS</a:t>
                      </a:r>
                    </a:p>
                  </a:txBody>
                  <a:tcPr anchor="ctr"/>
                </a:tc>
                <a:tc>
                  <a:txBody>
                    <a:bodyPr/>
                    <a:lstStyle/>
                    <a:p>
                      <a:pPr algn="ctr"/>
                      <a:r>
                        <a:rPr lang="lv-LV" sz="1600" dirty="0">
                          <a:latin typeface="Franklin Gothic Book" panose="020B0503020102020204" pitchFamily="34" charset="0"/>
                        </a:rPr>
                        <a:t>ANGLIJA</a:t>
                      </a:r>
                    </a:p>
                  </a:txBody>
                  <a:tcPr anchor="ctr"/>
                </a:tc>
                <a:tc>
                  <a:txBody>
                    <a:bodyPr/>
                    <a:lstStyle/>
                    <a:p>
                      <a:pPr algn="ctr"/>
                      <a:r>
                        <a:rPr lang="lv-LV" sz="1600" dirty="0">
                          <a:latin typeface="Franklin Gothic Book" panose="020B0503020102020204" pitchFamily="34" charset="0"/>
                        </a:rPr>
                        <a:t>SKOTIJA</a:t>
                      </a:r>
                    </a:p>
                  </a:txBody>
                  <a:tcPr anchor="ctr"/>
                </a:tc>
                <a:tc>
                  <a:txBody>
                    <a:bodyPr/>
                    <a:lstStyle/>
                    <a:p>
                      <a:pPr algn="ctr"/>
                      <a:r>
                        <a:rPr lang="lv-LV" sz="1600" dirty="0">
                          <a:latin typeface="Franklin Gothic Book" panose="020B0503020102020204" pitchFamily="34" charset="0"/>
                        </a:rPr>
                        <a:t>SOMIJA</a:t>
                      </a:r>
                    </a:p>
                  </a:txBody>
                  <a:tcPr anchor="ctr"/>
                </a:tc>
                <a:tc>
                  <a:txBody>
                    <a:bodyPr/>
                    <a:lstStyle/>
                    <a:p>
                      <a:pPr algn="ctr"/>
                      <a:r>
                        <a:rPr lang="lv-LV" sz="1600" dirty="0">
                          <a:latin typeface="Franklin Gothic Book" panose="020B0503020102020204" pitchFamily="34" charset="0"/>
                        </a:rPr>
                        <a:t>AUSTRĀLIJA</a:t>
                      </a:r>
                    </a:p>
                  </a:txBody>
                  <a:tcPr anchor="ctr"/>
                </a:tc>
                <a:tc>
                  <a:txBody>
                    <a:bodyPr/>
                    <a:lstStyle/>
                    <a:p>
                      <a:pPr algn="ctr"/>
                      <a:r>
                        <a:rPr lang="lv-LV" sz="1600" dirty="0">
                          <a:latin typeface="Franklin Gothic Book" panose="020B0503020102020204" pitchFamily="34" charset="0"/>
                        </a:rPr>
                        <a:t>KANĀDA</a:t>
                      </a:r>
                    </a:p>
                  </a:txBody>
                  <a:tcPr anchor="ctr"/>
                </a:tc>
                <a:extLst>
                  <a:ext uri="{0D108BD9-81ED-4DB2-BD59-A6C34878D82A}">
                    <a16:rowId xmlns="" xmlns:a16="http://schemas.microsoft.com/office/drawing/2014/main" val="2326200794"/>
                  </a:ext>
                </a:extLst>
              </a:tr>
              <a:tr h="993068">
                <a:tc>
                  <a:txBody>
                    <a:bodyPr/>
                    <a:lstStyle/>
                    <a:p>
                      <a:r>
                        <a:rPr lang="lv-LV" sz="1600" b="1" dirty="0">
                          <a:latin typeface="Franklin Gothic Book" panose="020B0503020102020204" pitchFamily="34" charset="0"/>
                        </a:rPr>
                        <a:t>Sagatavošanās posms</a:t>
                      </a:r>
                    </a:p>
                  </a:txBody>
                  <a:tcPr anchor="ctr"/>
                </a:tc>
                <a:tc>
                  <a:txBody>
                    <a:bodyPr/>
                    <a:lstStyle/>
                    <a:p>
                      <a:pPr algn="ctr"/>
                      <a:r>
                        <a:rPr lang="lv-LV" sz="4000" dirty="0">
                          <a:solidFill>
                            <a:srgbClr val="EB018B"/>
                          </a:solidFill>
                          <a:latin typeface="Franklin Gothic Book" panose="020B0503020102020204" pitchFamily="34" charset="0"/>
                          <a:sym typeface="Wingdings" panose="05000000000000000000" pitchFamily="2" charset="2"/>
                        </a:rPr>
                        <a:t>-</a:t>
                      </a:r>
                      <a:endParaRPr lang="lv-LV" sz="1600" dirty="0">
                        <a:solidFill>
                          <a:srgbClr val="EB018B"/>
                        </a:solidFill>
                        <a:latin typeface="Franklin Gothic Book" panose="020B0503020102020204" pitchFamily="34" charset="0"/>
                      </a:endParaRPr>
                    </a:p>
                  </a:txBody>
                  <a:tcPr anchor="ctr"/>
                </a:tc>
                <a:tc>
                  <a:txBody>
                    <a:bodyPr/>
                    <a:lstStyle/>
                    <a:p>
                      <a:pPr algn="ctr"/>
                      <a:r>
                        <a:rPr kumimoji="0" lang="lv-LV" sz="40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sym typeface="Wingdings" panose="05000000000000000000" pitchFamily="2" charset="2"/>
                        </a:rPr>
                        <a:t>-</a:t>
                      </a:r>
                      <a:endParaRPr lang="lv-LV" sz="1600" dirty="0">
                        <a:latin typeface="Franklin Gothic Book" panose="020B0503020102020204" pitchFamily="34" charset="0"/>
                      </a:endParaRPr>
                    </a:p>
                  </a:txBody>
                  <a:tcPr anchor="ctr"/>
                </a:tc>
                <a:tc>
                  <a:txBody>
                    <a:bodyPr/>
                    <a:lstStyle/>
                    <a:p>
                      <a:pPr algn="ctr"/>
                      <a:r>
                        <a:rPr kumimoji="0" lang="lv-LV" sz="40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sym typeface="Wingdings" panose="05000000000000000000" pitchFamily="2" charset="2"/>
                        </a:rPr>
                        <a:t>-</a:t>
                      </a:r>
                      <a:endParaRPr lang="lv-LV" sz="1600" dirty="0">
                        <a:latin typeface="Franklin Gothic Book" panose="020B05030201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endParaRPr>
                    </a:p>
                    <a:p>
                      <a:pPr algn="ctr"/>
                      <a:r>
                        <a:rPr lang="lv-LV" sz="1400" dirty="0">
                          <a:latin typeface="Franklin Gothic Book" panose="020B0503020102020204" pitchFamily="34" charset="0"/>
                        </a:rPr>
                        <a:t>(«BEST START»)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4000" dirty="0">
                          <a:solidFill>
                            <a:srgbClr val="EB018B"/>
                          </a:solidFill>
                          <a:latin typeface="Franklin Gothic Book" panose="020B0503020102020204" pitchFamily="34" charset="0"/>
                          <a:sym typeface="Wingdings" panose="05000000000000000000" pitchFamily="2" charset="2"/>
                        </a:rPr>
                        <a:t>-</a:t>
                      </a:r>
                      <a:endParaRPr kumimoji="0" lang="lv-LV"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txBody>
                  <a:tcPr anchor="ctr"/>
                </a:tc>
                <a:extLst>
                  <a:ext uri="{0D108BD9-81ED-4DB2-BD59-A6C34878D82A}">
                    <a16:rowId xmlns="" xmlns:a16="http://schemas.microsoft.com/office/drawing/2014/main" val="565165752"/>
                  </a:ext>
                </a:extLst>
              </a:tr>
              <a:tr h="993068">
                <a:tc>
                  <a:txBody>
                    <a:bodyPr/>
                    <a:lstStyle/>
                    <a:p>
                      <a:r>
                        <a:rPr lang="lv-LV" sz="1600" b="1" dirty="0">
                          <a:latin typeface="Franklin Gothic Book" panose="020B0503020102020204" pitchFamily="34" charset="0"/>
                        </a:rPr>
                        <a:t>Pamatskolas 1.posms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4000" b="0" i="0" u="none" strike="noStrike" kern="1200" cap="none" spc="0" normalizeH="0" baseline="0" noProof="0">
                          <a:ln>
                            <a:noFill/>
                          </a:ln>
                          <a:solidFill>
                            <a:srgbClr val="EB018B"/>
                          </a:solidFill>
                          <a:effectLst/>
                          <a:uLnTx/>
                          <a:uFillTx/>
                          <a:latin typeface="Franklin Gothic Book" panose="020B0503020102020204" pitchFamily="34" charset="0"/>
                          <a:ea typeface="+mn-ea"/>
                          <a:cs typeface="+mn-cs"/>
                          <a:sym typeface="Wingdings" panose="05000000000000000000" pitchFamily="2" charset="2"/>
                        </a:rPr>
                        <a:t>-</a:t>
                      </a:r>
                      <a:endParaRPr kumimoji="0" lang="lv-LV"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40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sym typeface="Wingdings" panose="05000000000000000000" pitchFamily="2" charset="2"/>
                        </a:rPr>
                        <a:t>-</a:t>
                      </a:r>
                      <a:endParaRPr kumimoji="0" lang="lv-LV"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40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sym typeface="Wingdings" panose="05000000000000000000" pitchFamily="2" charset="2"/>
                        </a:rPr>
                        <a:t>-</a:t>
                      </a:r>
                      <a:endParaRPr kumimoji="0" lang="lv-LV" sz="1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FDD500"/>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1" i="0" u="none" strike="noStrike" kern="1200" cap="none" spc="0" normalizeH="0" baseline="0" noProof="0" dirty="0">
                        <a:ln>
                          <a:noFill/>
                        </a:ln>
                        <a:solidFill>
                          <a:srgbClr val="FDD500"/>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(NAP izlases kārtā)</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(uzsākot 3.kl.)</a:t>
                      </a:r>
                    </a:p>
                  </a:txBody>
                  <a:tcPr anchor="ctr"/>
                </a:tc>
                <a:extLst>
                  <a:ext uri="{0D108BD9-81ED-4DB2-BD59-A6C34878D82A}">
                    <a16:rowId xmlns="" xmlns:a16="http://schemas.microsoft.com/office/drawing/2014/main" val="1713605846"/>
                  </a:ext>
                </a:extLst>
              </a:tr>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dirty="0">
                          <a:latin typeface="Franklin Gothic Book" panose="020B0503020102020204" pitchFamily="34" charset="0"/>
                        </a:rPr>
                        <a:t>Pamatskolas 2.posms</a:t>
                      </a:r>
                    </a:p>
                  </a:txBody>
                  <a:tcPr anchor="ctr"/>
                </a:tc>
                <a:tc>
                  <a:txBody>
                    <a:bodyPr/>
                    <a:lstStyle/>
                    <a:p>
                      <a:pPr algn="ctr"/>
                      <a:r>
                        <a:rPr lang="lv-LV" sz="2800" dirty="0">
                          <a:solidFill>
                            <a:srgbClr val="33CC33"/>
                          </a:solidFill>
                          <a:latin typeface="Franklin Gothic Book" panose="020B0503020102020204" pitchFamily="34" charset="0"/>
                          <a:sym typeface="Wingdings" panose="05000000000000000000" pitchFamily="2" charset="2"/>
                        </a:rPr>
                        <a:t></a:t>
                      </a:r>
                      <a:endParaRPr lang="lv-LV" sz="2800" dirty="0">
                        <a:solidFill>
                          <a:srgbClr val="33CC33"/>
                        </a:solidFill>
                        <a:latin typeface="Franklin Gothic Book" panose="020B0503020102020204" pitchFamily="34" charset="0"/>
                      </a:endParaRPr>
                    </a:p>
                  </a:txBody>
                  <a:tcPr anchor="ctr"/>
                </a:tc>
                <a:tc>
                  <a:txBody>
                    <a:bodyPr/>
                    <a:lstStyle/>
                    <a:p>
                      <a:pPr algn="ctr"/>
                      <a:r>
                        <a:rPr lang="lv-LV" sz="2800" dirty="0">
                          <a:solidFill>
                            <a:srgbClr val="33CC33"/>
                          </a:solidFill>
                          <a:latin typeface="Franklin Gothic Book" panose="020B0503020102020204" pitchFamily="34" charset="0"/>
                          <a:sym typeface="Wingdings" panose="05000000000000000000" pitchFamily="2" charset="2"/>
                        </a:rPr>
                        <a:t></a:t>
                      </a:r>
                      <a:endParaRPr lang="lv-LV" sz="2800" dirty="0">
                        <a:solidFill>
                          <a:srgbClr val="33CC33"/>
                        </a:solidFill>
                        <a:latin typeface="Franklin Gothic Book" panose="020B0503020102020204" pitchFamily="34" charset="0"/>
                      </a:endParaRPr>
                    </a:p>
                    <a:p>
                      <a:pPr algn="ctr"/>
                      <a:r>
                        <a:rPr lang="lv-LV" sz="1400" dirty="0">
                          <a:latin typeface="Franklin Gothic Book" panose="020B0503020102020204" pitchFamily="34" charset="0"/>
                        </a:rPr>
                        <a:t>(~15 </a:t>
                      </a:r>
                      <a:r>
                        <a:rPr lang="lv-LV" sz="1400" dirty="0" err="1">
                          <a:latin typeface="Franklin Gothic Book" panose="020B0503020102020204" pitchFamily="34" charset="0"/>
                        </a:rPr>
                        <a:t>g.v</a:t>
                      </a:r>
                      <a:r>
                        <a:rPr lang="lv-LV" sz="1400" dirty="0">
                          <a:latin typeface="Franklin Gothic Book" panose="020B05030201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FDD500"/>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1" i="0" u="none" strike="noStrike" kern="1200" cap="none" spc="0" normalizeH="0" baseline="0" noProof="0" dirty="0">
                        <a:ln>
                          <a:noFill/>
                        </a:ln>
                        <a:solidFill>
                          <a:srgbClr val="FDD500"/>
                        </a:solidFill>
                        <a:effectLst/>
                        <a:uLnTx/>
                        <a:uFillTx/>
                        <a:latin typeface="Franklin Gothic Book" panose="020B0503020102020204" pitchFamily="34" charset="0"/>
                        <a:ea typeface="+mn-ea"/>
                        <a:cs typeface="+mn-cs"/>
                      </a:endParaRPr>
                    </a:p>
                    <a:p>
                      <a:pPr algn="ctr"/>
                      <a:r>
                        <a:rPr lang="lv-LV" sz="1400" dirty="0">
                          <a:latin typeface="Franklin Gothic Book" panose="020B0503020102020204" pitchFamily="34" charset="0"/>
                        </a:rPr>
                        <a:t>(vidējā atzīme iestājai vidusskolā)</a:t>
                      </a:r>
                      <a:endParaRPr lang="lv-LV" sz="1600" dirty="0">
                        <a:latin typeface="Franklin Gothic Book" panose="020B05030201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1" i="0" u="none" strike="noStrike" kern="1200" cap="none" spc="0" normalizeH="0" baseline="0" noProof="0" dirty="0">
                          <a:ln>
                            <a:noFill/>
                          </a:ln>
                          <a:solidFill>
                            <a:srgbClr val="FDD500"/>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1" i="0" u="none" strike="noStrike" kern="1200" cap="none" spc="0" normalizeH="0" baseline="0" noProof="0" dirty="0">
                        <a:ln>
                          <a:noFill/>
                        </a:ln>
                        <a:solidFill>
                          <a:srgbClr val="FDD500"/>
                        </a:solidFill>
                        <a:effectLst/>
                        <a:uLnTx/>
                        <a:uFillTx/>
                        <a:latin typeface="Franklin Gothic Book" panose="020B0503020102020204" pitchFamily="34" charset="0"/>
                        <a:ea typeface="+mn-ea"/>
                        <a:cs typeface="+mn-cs"/>
                      </a:endParaRPr>
                    </a:p>
                    <a:p>
                      <a:pPr algn="ctr"/>
                      <a:r>
                        <a:rPr lang="lv-LV" sz="1400" i="0" dirty="0">
                          <a:latin typeface="Franklin Gothic Book" panose="020B0503020102020204" pitchFamily="34" charset="0"/>
                        </a:rPr>
                        <a:t>(atkarībā no tālākās izglītības izvēles; </a:t>
                      </a:r>
                      <a:br>
                        <a:rPr lang="lv-LV" sz="1400" i="0" dirty="0">
                          <a:latin typeface="Franklin Gothic Book" panose="020B0503020102020204" pitchFamily="34" charset="0"/>
                        </a:rPr>
                      </a:br>
                      <a:r>
                        <a:rPr lang="lv-LV" sz="1400" i="0" dirty="0">
                          <a:latin typeface="Franklin Gothic Book" panose="020B0503020102020204" pitchFamily="34" charset="0"/>
                        </a:rPr>
                        <a:t>NAP izlases kārtā)</a:t>
                      </a:r>
                    </a:p>
                  </a:txBody>
                  <a:tcPr anchor="ctr"/>
                </a:tc>
                <a:tc>
                  <a:txBody>
                    <a:bodyPr/>
                    <a:lstStyle/>
                    <a:p>
                      <a:pPr algn="ctr"/>
                      <a:r>
                        <a:rPr lang="lv-LV" sz="2800" dirty="0">
                          <a:solidFill>
                            <a:srgbClr val="33CC33"/>
                          </a:solidFill>
                          <a:latin typeface="Franklin Gothic Book" panose="020B0503020102020204" pitchFamily="34" charset="0"/>
                          <a:sym typeface="Wingdings" panose="05000000000000000000" pitchFamily="2" charset="2"/>
                        </a:rPr>
                        <a:t></a:t>
                      </a:r>
                      <a:endParaRPr lang="lv-LV" sz="2800" dirty="0">
                        <a:solidFill>
                          <a:srgbClr val="33CC33"/>
                        </a:solidFill>
                        <a:latin typeface="Franklin Gothic Book" panose="020B0503020102020204" pitchFamily="34" charset="0"/>
                      </a:endParaRPr>
                    </a:p>
                    <a:p>
                      <a:pPr algn="ctr"/>
                      <a:r>
                        <a:rPr lang="lv-LV" sz="1400" dirty="0">
                          <a:latin typeface="Franklin Gothic Book" panose="020B0503020102020204" pitchFamily="34" charset="0"/>
                        </a:rPr>
                        <a:t>(6. un 9. kl. noslēgumā)</a:t>
                      </a:r>
                    </a:p>
                  </a:txBody>
                  <a:tcPr anchor="ctr"/>
                </a:tc>
                <a:extLst>
                  <a:ext uri="{0D108BD9-81ED-4DB2-BD59-A6C34878D82A}">
                    <a16:rowId xmlns="" xmlns:a16="http://schemas.microsoft.com/office/drawing/2014/main" val="1039780075"/>
                  </a:ext>
                </a:extLst>
              </a:tr>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dirty="0">
                          <a:latin typeface="Franklin Gothic Book" panose="020B0503020102020204" pitchFamily="34" charset="0"/>
                        </a:rPr>
                        <a:t>Vidējās izglītības  posms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0" i="0" u="none" strike="noStrike" kern="1200" cap="none" spc="0" normalizeH="0" baseline="0" noProof="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endParaRPr>
                    </a:p>
                  </a:txBody>
                  <a:tcPr anchor="ctr"/>
                </a:tc>
                <a:extLst>
                  <a:ext uri="{0D108BD9-81ED-4DB2-BD59-A6C34878D82A}">
                    <a16:rowId xmlns="" xmlns:a16="http://schemas.microsoft.com/office/drawing/2014/main" val="3212482476"/>
                  </a:ext>
                </a:extLst>
              </a:tr>
            </a:tbl>
          </a:graphicData>
        </a:graphic>
      </p:graphicFrame>
      <p:sp>
        <p:nvSpPr>
          <p:cNvPr id="4" name="Slide Number Placeholder 3"/>
          <p:cNvSpPr>
            <a:spLocks noGrp="1"/>
          </p:cNvSpPr>
          <p:nvPr>
            <p:ph type="sldNum" sz="quarter" idx="4"/>
          </p:nvPr>
        </p:nvSpPr>
        <p:spPr/>
        <p:txBody>
          <a:bodyPr/>
          <a:lstStyle/>
          <a:p>
            <a:fld id="{8986D110-300A-49CB-AA66-7FE47E0A12BC}" type="slidenum">
              <a:rPr lang="lv-LV" smtClean="0"/>
              <a:t>10</a:t>
            </a:fld>
            <a:endParaRPr lang="lv-LV"/>
          </a:p>
        </p:txBody>
      </p:sp>
    </p:spTree>
    <p:extLst>
      <p:ext uri="{BB962C8B-B14F-4D97-AF65-F5344CB8AC3E}">
        <p14:creationId xmlns:p14="http://schemas.microsoft.com/office/powerpoint/2010/main" val="429453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Būtiskākās ārvalstu ekspertu interviju atziņas</a:t>
            </a:r>
          </a:p>
        </p:txBody>
      </p:sp>
      <p:sp>
        <p:nvSpPr>
          <p:cNvPr id="3" name="Content Placeholder 2"/>
          <p:cNvSpPr>
            <a:spLocks noGrp="1"/>
          </p:cNvSpPr>
          <p:nvPr>
            <p:ph idx="1"/>
          </p:nvPr>
        </p:nvSpPr>
        <p:spPr>
          <a:xfrm>
            <a:off x="457200" y="1857364"/>
            <a:ext cx="5125792" cy="4891166"/>
          </a:xfrm>
        </p:spPr>
        <p:txBody>
          <a:bodyPr>
            <a:normAutofit fontScale="85000" lnSpcReduction="10000"/>
          </a:bodyPr>
          <a:lstStyle/>
          <a:p>
            <a:pPr>
              <a:lnSpc>
                <a:spcPct val="120000"/>
              </a:lnSpc>
            </a:pPr>
            <a:r>
              <a:rPr lang="lv-LV" dirty="0"/>
              <a:t>3 svarīgākie priekšnoteikumi veiksmīgām sistēmas izmaiņām:</a:t>
            </a:r>
          </a:p>
          <a:p>
            <a:pPr lvl="1">
              <a:lnSpc>
                <a:spcPct val="120000"/>
              </a:lnSpc>
            </a:pPr>
            <a:r>
              <a:rPr lang="lv-LV" dirty="0"/>
              <a:t>profesionāls, motivēts un autonoms skolotājs;</a:t>
            </a:r>
          </a:p>
          <a:p>
            <a:pPr lvl="1">
              <a:lnSpc>
                <a:spcPct val="120000"/>
              </a:lnSpc>
            </a:pPr>
            <a:r>
              <a:rPr lang="lv-LV" dirty="0"/>
              <a:t>skolu autonomija;</a:t>
            </a:r>
          </a:p>
          <a:p>
            <a:pPr lvl="1">
              <a:lnSpc>
                <a:spcPct val="120000"/>
              </a:lnSpc>
            </a:pPr>
            <a:r>
              <a:rPr lang="lv-LV" dirty="0"/>
              <a:t>plaša sabiedrības izglītošana, iesaiste </a:t>
            </a:r>
            <a:br>
              <a:rPr lang="lv-LV" dirty="0"/>
            </a:br>
            <a:r>
              <a:rPr lang="lv-LV" dirty="0"/>
              <a:t>un atbalsta gūšana.</a:t>
            </a:r>
          </a:p>
          <a:p>
            <a:pPr>
              <a:lnSpc>
                <a:spcPct val="120000"/>
              </a:lnSpc>
            </a:pPr>
            <a:r>
              <a:rPr lang="lv-LV" dirty="0"/>
              <a:t>Nacionālās novērtēšanas un izglītības standartu programmas var tikt uzlabotas  koncentrējot resursus:</a:t>
            </a:r>
          </a:p>
          <a:p>
            <a:pPr lvl="1">
              <a:lnSpc>
                <a:spcPct val="120000"/>
              </a:lnSpc>
            </a:pPr>
            <a:r>
              <a:rPr lang="lv-LV" dirty="0"/>
              <a:t>vienotu, nacionāla līmeņa vadlīniju izstrādē;</a:t>
            </a:r>
          </a:p>
          <a:p>
            <a:pPr lvl="1">
              <a:lnSpc>
                <a:spcPct val="120000"/>
              </a:lnSpc>
            </a:pPr>
            <a:r>
              <a:rPr lang="lv-LV" dirty="0"/>
              <a:t>pedagogu profesionalitātes celšanā;</a:t>
            </a:r>
          </a:p>
          <a:p>
            <a:pPr lvl="1">
              <a:lnSpc>
                <a:spcPct val="120000"/>
              </a:lnSpc>
            </a:pPr>
            <a:r>
              <a:rPr lang="lv-LV" dirty="0"/>
              <a:t>sabiedrības informēšanā, izglītošanā un iesaistē.</a:t>
            </a:r>
          </a:p>
        </p:txBody>
      </p:sp>
      <p:sp>
        <p:nvSpPr>
          <p:cNvPr id="4" name="Slide Number Placeholder 3"/>
          <p:cNvSpPr>
            <a:spLocks noGrp="1"/>
          </p:cNvSpPr>
          <p:nvPr>
            <p:ph type="sldNum" sz="quarter" idx="4"/>
          </p:nvPr>
        </p:nvSpPr>
        <p:spPr/>
        <p:txBody>
          <a:bodyPr/>
          <a:lstStyle/>
          <a:p>
            <a:fld id="{8986D110-300A-49CB-AA66-7FE47E0A12BC}" type="slidenum">
              <a:rPr lang="lv-LV" smtClean="0"/>
              <a:t>11</a:t>
            </a:fld>
            <a:endParaRPr lang="lv-LV"/>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82992" y="1925393"/>
            <a:ext cx="3352972" cy="450116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793942" y="6426558"/>
            <a:ext cx="2217801" cy="276999"/>
          </a:xfrm>
          <a:prstGeom prst="rect">
            <a:avLst/>
          </a:prstGeom>
          <a:noFill/>
        </p:spPr>
        <p:txBody>
          <a:bodyPr wrap="square" rtlCol="0">
            <a:spAutoFit/>
          </a:bodyPr>
          <a:lstStyle/>
          <a:p>
            <a:pPr algn="r"/>
            <a:r>
              <a:rPr lang="lv-LV" sz="1200" i="1" dirty="0">
                <a:solidFill>
                  <a:schemeClr val="tx1">
                    <a:lumMod val="50000"/>
                    <a:lumOff val="50000"/>
                  </a:schemeClr>
                </a:solidFill>
                <a:latin typeface="Franklin Gothic Book" panose="020B0503020102020204" pitchFamily="34" charset="0"/>
              </a:rPr>
              <a:t>#bettshow2017</a:t>
            </a:r>
          </a:p>
        </p:txBody>
      </p:sp>
    </p:spTree>
    <p:extLst>
      <p:ext uri="{BB962C8B-B14F-4D97-AF65-F5344CB8AC3E}">
        <p14:creationId xmlns:p14="http://schemas.microsoft.com/office/powerpoint/2010/main" val="26305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Līdzšinējo sistēmu raksturojums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386694"/>
              </p:ext>
            </p:extLst>
          </p:nvPr>
        </p:nvGraphicFramePr>
        <p:xfrm>
          <a:off x="473327" y="1760784"/>
          <a:ext cx="8202612" cy="5004247"/>
        </p:xfrm>
        <a:graphic>
          <a:graphicData uri="http://schemas.openxmlformats.org/drawingml/2006/table">
            <a:tbl>
              <a:tblPr firstRow="1" bandRow="1">
                <a:tableStyleId>{93296810-A885-4BE3-A3E7-6D5BEEA58F35}</a:tableStyleId>
              </a:tblPr>
              <a:tblGrid>
                <a:gridCol w="2734204">
                  <a:extLst>
                    <a:ext uri="{9D8B030D-6E8A-4147-A177-3AD203B41FA5}">
                      <a16:colId xmlns="" xmlns:a16="http://schemas.microsoft.com/office/drawing/2014/main" val="521960921"/>
                    </a:ext>
                  </a:extLst>
                </a:gridCol>
                <a:gridCol w="2734204">
                  <a:extLst>
                    <a:ext uri="{9D8B030D-6E8A-4147-A177-3AD203B41FA5}">
                      <a16:colId xmlns="" xmlns:a16="http://schemas.microsoft.com/office/drawing/2014/main" val="1824029838"/>
                    </a:ext>
                  </a:extLst>
                </a:gridCol>
                <a:gridCol w="2734204">
                  <a:extLst>
                    <a:ext uri="{9D8B030D-6E8A-4147-A177-3AD203B41FA5}">
                      <a16:colId xmlns="" xmlns:a16="http://schemas.microsoft.com/office/drawing/2014/main" val="3353662555"/>
                    </a:ext>
                  </a:extLst>
                </a:gridCol>
              </a:tblGrid>
              <a:tr h="523687">
                <a:tc>
                  <a:txBody>
                    <a:bodyPr/>
                    <a:lstStyle/>
                    <a:p>
                      <a:r>
                        <a:rPr lang="lv-LV" dirty="0">
                          <a:latin typeface="Franklin Gothic Book" panose="020B0503020102020204" pitchFamily="34" charset="0"/>
                        </a:rPr>
                        <a:t>PSRS</a:t>
                      </a:r>
                    </a:p>
                  </a:txBody>
                  <a:tcPr anchor="ctr">
                    <a:solidFill>
                      <a:srgbClr val="00A5D1"/>
                    </a:solidFill>
                  </a:tcPr>
                </a:tc>
                <a:tc>
                  <a:txBody>
                    <a:bodyPr/>
                    <a:lstStyle/>
                    <a:p>
                      <a:r>
                        <a:rPr lang="lv-LV" dirty="0">
                          <a:latin typeface="Franklin Gothic Book" panose="020B0503020102020204" pitchFamily="34" charset="0"/>
                        </a:rPr>
                        <a:t>20.gs. 90-to gadu sākums</a:t>
                      </a:r>
                    </a:p>
                  </a:txBody>
                  <a:tcPr anchor="ctr">
                    <a:solidFill>
                      <a:srgbClr val="00A5D1"/>
                    </a:solidFill>
                  </a:tcPr>
                </a:tc>
                <a:tc>
                  <a:txBody>
                    <a:bodyPr/>
                    <a:lstStyle/>
                    <a:p>
                      <a:r>
                        <a:rPr lang="lv-LV" dirty="0">
                          <a:latin typeface="Franklin Gothic Book" panose="020B0503020102020204" pitchFamily="34" charset="0"/>
                        </a:rPr>
                        <a:t>Šobrīd </a:t>
                      </a:r>
                    </a:p>
                  </a:txBody>
                  <a:tcPr anchor="ctr">
                    <a:solidFill>
                      <a:srgbClr val="00A5D1"/>
                    </a:solidFill>
                  </a:tcPr>
                </a:tc>
                <a:extLst>
                  <a:ext uri="{0D108BD9-81ED-4DB2-BD59-A6C34878D82A}">
                    <a16:rowId xmlns="" xmlns:a16="http://schemas.microsoft.com/office/drawing/2014/main" val="3985738231"/>
                  </a:ext>
                </a:extLst>
              </a:tr>
              <a:tr h="227815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v-LV" sz="1800" kern="1200" dirty="0">
                          <a:solidFill>
                            <a:schemeClr val="dk1"/>
                          </a:solidFill>
                          <a:latin typeface="Franklin Gothic Book" panose="020B0503020102020204" pitchFamily="34" charset="0"/>
                          <a:ea typeface="+mn-ea"/>
                          <a:cs typeface="+mn-cs"/>
                        </a:rPr>
                        <a:t>bagātīgais zināšanu apguves apjoms, tomēr teorētiskas un reproduktīvas</a:t>
                      </a:r>
                      <a:r>
                        <a:rPr lang="lv-LV" sz="1800" kern="1200" baseline="0" dirty="0">
                          <a:solidFill>
                            <a:schemeClr val="dk1"/>
                          </a:solidFill>
                          <a:latin typeface="Franklin Gothic Book" panose="020B0503020102020204" pitchFamily="34" charset="0"/>
                          <a:ea typeface="+mn-ea"/>
                          <a:cs typeface="+mn-cs"/>
                        </a:rPr>
                        <a:t> </a:t>
                      </a:r>
                      <a:r>
                        <a:rPr lang="lv-LV" sz="1800" kern="1200" dirty="0">
                          <a:solidFill>
                            <a:schemeClr val="dk1"/>
                          </a:solidFill>
                          <a:latin typeface="Franklin Gothic Book" panose="020B0503020102020204" pitchFamily="34" charset="0"/>
                          <a:ea typeface="+mn-ea"/>
                          <a:cs typeface="+mn-cs"/>
                        </a:rPr>
                        <a:t>zināšanas, kas nesniedzas informācijas analīzē vai šo zināšanu praktiskā pielietošanā;</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disciplīna un darba audzināšana;</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nespēja paust savu viedokli;</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bailes kā galvenais </a:t>
                      </a:r>
                      <a:r>
                        <a:rPr lang="lv-LV" sz="1800" kern="1200" dirty="0" err="1">
                          <a:solidFill>
                            <a:schemeClr val="dk1"/>
                          </a:solidFill>
                          <a:latin typeface="Franklin Gothic Book" panose="020B0503020102020204" pitchFamily="34" charset="0"/>
                          <a:ea typeface="+mn-ea"/>
                          <a:cs typeface="+mn-cs"/>
                        </a:rPr>
                        <a:t>motivators</a:t>
                      </a:r>
                      <a:r>
                        <a:rPr lang="lv-LV" sz="1800" kern="1200" dirty="0">
                          <a:solidFill>
                            <a:schemeClr val="dk1"/>
                          </a:solidFill>
                          <a:latin typeface="Franklin Gothic Book" panose="020B0503020102020204" pitchFamily="34" charset="0"/>
                          <a:ea typeface="+mn-ea"/>
                          <a:cs typeface="+mn-cs"/>
                        </a:rPr>
                        <a:t>.</a:t>
                      </a:r>
                      <a:endParaRPr lang="lv-LV" dirty="0">
                        <a:latin typeface="Franklin Gothic Book" panose="020B0503020102020204" pitchFamily="34" charset="0"/>
                      </a:endParaRPr>
                    </a:p>
                  </a:txBody>
                  <a:tcPr>
                    <a:solidFill>
                      <a:srgbClr val="00A5D1">
                        <a:alpha val="5098"/>
                      </a:srgbClr>
                    </a:solidFill>
                  </a:tcPr>
                </a:tc>
                <a:tc>
                  <a:txBody>
                    <a:bodyPr/>
                    <a:lstStyle/>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diametrāli pretēji viedokļi;</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deva izvēles iespējas mācīties to, kas interesē, un būt atbildīgiem par izvēli;</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spēja orientēties un domas plašums tomēr izpalika;</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garās mācību dienas ar pārrāvumiem, sarežģīta stundu saraksta plānošana;</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nesaskaņa starp vidējās izglītības mērķi un augstskolu vēlmēm</a:t>
                      </a:r>
                      <a:r>
                        <a:rPr lang="lv-LV" sz="1800" kern="1200" baseline="0" dirty="0">
                          <a:solidFill>
                            <a:schemeClr val="dk1"/>
                          </a:solidFill>
                          <a:latin typeface="Franklin Gothic Book" panose="020B0503020102020204" pitchFamily="34" charset="0"/>
                          <a:ea typeface="+mn-ea"/>
                          <a:cs typeface="+mn-cs"/>
                        </a:rPr>
                        <a:t>.</a:t>
                      </a:r>
                      <a:endParaRPr lang="lv-LV" dirty="0">
                        <a:latin typeface="Franklin Gothic Book" panose="020B0503020102020204" pitchFamily="34" charset="0"/>
                      </a:endParaRPr>
                    </a:p>
                  </a:txBody>
                  <a:tcPr>
                    <a:solidFill>
                      <a:srgbClr val="00A5D1">
                        <a:alpha val="5098"/>
                      </a:srgbClr>
                    </a:solidFill>
                  </a:tcPr>
                </a:tc>
                <a:tc>
                  <a:txBody>
                    <a:bodyPr/>
                    <a:lstStyle/>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kompromiss;</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pēc būtības šobrīd visi mācās teju vienu un to pašu saturu;</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visi kārto vienādus CE;</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nepietiekams darbs un uzmanība tiek veltīta skolēnu karjeras izvēlei, personības veidošanai un attīstībai;</a:t>
                      </a:r>
                    </a:p>
                    <a:p>
                      <a:pPr marL="285750" indent="-285750">
                        <a:buFont typeface="Wingdings" panose="05000000000000000000" pitchFamily="2" charset="2"/>
                        <a:buChar char="§"/>
                      </a:pPr>
                      <a:r>
                        <a:rPr lang="lv-LV" sz="1800" kern="1200" dirty="0">
                          <a:solidFill>
                            <a:schemeClr val="dk1"/>
                          </a:solidFill>
                          <a:latin typeface="Franklin Gothic Book" panose="020B0503020102020204" pitchFamily="34" charset="0"/>
                          <a:ea typeface="+mn-ea"/>
                          <a:cs typeface="+mn-cs"/>
                        </a:rPr>
                        <a:t>dabaszinību apguves modernizācija, kur akcents tiek likts uz “mācīšanos darot”.</a:t>
                      </a:r>
                      <a:endParaRPr lang="lv-LV" dirty="0">
                        <a:latin typeface="Franklin Gothic Book" panose="020B0503020102020204" pitchFamily="34" charset="0"/>
                      </a:endParaRPr>
                    </a:p>
                  </a:txBody>
                  <a:tcPr>
                    <a:solidFill>
                      <a:srgbClr val="00A5D1">
                        <a:alpha val="5098"/>
                      </a:srgbClr>
                    </a:solidFill>
                  </a:tcPr>
                </a:tc>
                <a:extLst>
                  <a:ext uri="{0D108BD9-81ED-4DB2-BD59-A6C34878D82A}">
                    <a16:rowId xmlns="" xmlns:a16="http://schemas.microsoft.com/office/drawing/2014/main" val="1052901854"/>
                  </a:ext>
                </a:extLst>
              </a:tr>
            </a:tbl>
          </a:graphicData>
        </a:graphic>
      </p:graphicFrame>
      <p:sp>
        <p:nvSpPr>
          <p:cNvPr id="4" name="Slide Number Placeholder 3"/>
          <p:cNvSpPr>
            <a:spLocks noGrp="1"/>
          </p:cNvSpPr>
          <p:nvPr>
            <p:ph type="sldNum" sz="quarter" idx="4"/>
          </p:nvPr>
        </p:nvSpPr>
        <p:spPr/>
        <p:txBody>
          <a:bodyPr/>
          <a:lstStyle/>
          <a:p>
            <a:fld id="{8986D110-300A-49CB-AA66-7FE47E0A12BC}" type="slidenum">
              <a:rPr lang="lv-LV" smtClean="0"/>
              <a:pPr/>
              <a:t>12</a:t>
            </a:fld>
            <a:endParaRPr lang="lv-LV"/>
          </a:p>
        </p:txBody>
      </p:sp>
    </p:spTree>
    <p:extLst>
      <p:ext uri="{BB962C8B-B14F-4D97-AF65-F5344CB8AC3E}">
        <p14:creationId xmlns:p14="http://schemas.microsoft.com/office/powerpoint/2010/main" val="258979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«Ideālais scenārijs»</a:t>
            </a:r>
          </a:p>
        </p:txBody>
      </p:sp>
      <p:sp>
        <p:nvSpPr>
          <p:cNvPr id="3" name="Content Placeholder 2"/>
          <p:cNvSpPr>
            <a:spLocks noGrp="1"/>
          </p:cNvSpPr>
          <p:nvPr>
            <p:ph idx="1"/>
          </p:nvPr>
        </p:nvSpPr>
        <p:spPr>
          <a:xfrm>
            <a:off x="457200" y="1857363"/>
            <a:ext cx="8203252" cy="4755937"/>
          </a:xfrm>
        </p:spPr>
        <p:txBody>
          <a:bodyPr>
            <a:normAutofit fontScale="92500"/>
          </a:bodyPr>
          <a:lstStyle/>
          <a:p>
            <a:r>
              <a:rPr lang="lv-LV" dirty="0"/>
              <a:t>Mācību priekšmetu integrācija un starpdisciplināra pieeja, balstoties nevis uz mācību priekšmetu sarakstu un skaitu, bet </a:t>
            </a:r>
            <a:br>
              <a:rPr lang="lv-LV" dirty="0"/>
            </a:br>
            <a:r>
              <a:rPr lang="lv-LV" dirty="0"/>
              <a:t>uz prasmēm un zināšanām, kuras nepieciešams apgūt.</a:t>
            </a:r>
          </a:p>
          <a:p>
            <a:r>
              <a:rPr lang="lv-LV" dirty="0"/>
              <a:t>Izglītības satura pārskatīšana.</a:t>
            </a:r>
          </a:p>
          <a:p>
            <a:r>
              <a:rPr lang="lv-LV" dirty="0"/>
              <a:t>Mācību saturam jābalstās reālās dzīves situācijās.</a:t>
            </a:r>
          </a:p>
          <a:p>
            <a:r>
              <a:rPr lang="lv-LV" dirty="0"/>
              <a:t>Mācību satura apguves secību vai priekšmetu komplektēšanu pa blokiem būtu jāatstāj skolu ziņā.</a:t>
            </a:r>
          </a:p>
          <a:p>
            <a:r>
              <a:rPr lang="lv-LV" dirty="0"/>
              <a:t>Pamatbloki (pamata saturs/zināšanas/prasmes) būtu jāapgūst visiem, pārējo jāļauj skolēnam izvēlēties pašam.</a:t>
            </a:r>
          </a:p>
          <a:p>
            <a:r>
              <a:rPr lang="lv-LV" dirty="0"/>
              <a:t>Izvēles mācību satura īpatsvars: 30%-50%.</a:t>
            </a:r>
          </a:p>
          <a:p>
            <a:r>
              <a:rPr lang="lv-LV" dirty="0"/>
              <a:t>Izglītības standartu un paraugprogrammu vietā būtu jābūt definētām vadlīnijām, skolotājiem dot lielāku uzticības kredītu.</a:t>
            </a:r>
            <a:endParaRPr lang="lv-LV" i="1" dirty="0"/>
          </a:p>
        </p:txBody>
      </p:sp>
      <p:sp>
        <p:nvSpPr>
          <p:cNvPr id="4" name="Slide Number Placeholder 3"/>
          <p:cNvSpPr>
            <a:spLocks noGrp="1"/>
          </p:cNvSpPr>
          <p:nvPr>
            <p:ph type="sldNum" sz="quarter" idx="4"/>
          </p:nvPr>
        </p:nvSpPr>
        <p:spPr/>
        <p:txBody>
          <a:bodyPr/>
          <a:lstStyle/>
          <a:p>
            <a:fld id="{8986D110-300A-49CB-AA66-7FE47E0A12BC}" type="slidenum">
              <a:rPr lang="lv-LV" smtClean="0"/>
              <a:pPr/>
              <a:t>13</a:t>
            </a:fld>
            <a:endParaRPr lang="lv-LV"/>
          </a:p>
        </p:txBody>
      </p:sp>
    </p:spTree>
    <p:extLst>
      <p:ext uri="{BB962C8B-B14F-4D97-AF65-F5344CB8AC3E}">
        <p14:creationId xmlns:p14="http://schemas.microsoft.com/office/powerpoint/2010/main" val="141885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Kopsavilkums: </a:t>
            </a:r>
            <a:br>
              <a:rPr lang="lv-LV" dirty="0"/>
            </a:br>
            <a:r>
              <a:rPr lang="lv-LV" dirty="0"/>
              <a:t>būtiskākie secinājumi, ieteikumi (I)</a:t>
            </a:r>
          </a:p>
        </p:txBody>
      </p:sp>
      <p:sp>
        <p:nvSpPr>
          <p:cNvPr id="3" name="Content Placeholder 2"/>
          <p:cNvSpPr>
            <a:spLocks noGrp="1"/>
          </p:cNvSpPr>
          <p:nvPr>
            <p:ph idx="1"/>
          </p:nvPr>
        </p:nvSpPr>
        <p:spPr>
          <a:xfrm>
            <a:off x="457200" y="1857363"/>
            <a:ext cx="8203252" cy="4755937"/>
          </a:xfrm>
        </p:spPr>
        <p:txBody>
          <a:bodyPr>
            <a:normAutofit fontScale="92500" lnSpcReduction="10000"/>
          </a:bodyPr>
          <a:lstStyle/>
          <a:p>
            <a:r>
              <a:rPr lang="lv-LV" dirty="0"/>
              <a:t>Mācību priekšmetu integrācija un </a:t>
            </a:r>
            <a:r>
              <a:rPr lang="lv-LV" sz="2600" b="1" dirty="0">
                <a:solidFill>
                  <a:srgbClr val="00B0F0"/>
                </a:solidFill>
              </a:rPr>
              <a:t>starpdisciplināra</a:t>
            </a:r>
            <a:r>
              <a:rPr lang="lv-LV" dirty="0"/>
              <a:t> pieeja, balstoties nevis uz mācību priekšmetu sarakstu un skaitu, bet </a:t>
            </a:r>
            <a:br>
              <a:rPr lang="lv-LV" dirty="0"/>
            </a:br>
            <a:r>
              <a:rPr lang="lv-LV" dirty="0"/>
              <a:t>uz prasmēm un zināšanām, kuras nepieciešams apgūt.</a:t>
            </a:r>
          </a:p>
          <a:p>
            <a:r>
              <a:rPr lang="lv-LV" dirty="0"/>
              <a:t>Izglītības </a:t>
            </a:r>
            <a:r>
              <a:rPr lang="lv-LV" sz="2600" b="1" dirty="0">
                <a:solidFill>
                  <a:srgbClr val="00B0F0"/>
                </a:solidFill>
              </a:rPr>
              <a:t>satura pārskatīšana</a:t>
            </a:r>
            <a:r>
              <a:rPr lang="lv-LV" dirty="0"/>
              <a:t>.</a:t>
            </a:r>
          </a:p>
          <a:p>
            <a:r>
              <a:rPr lang="lv-LV" dirty="0"/>
              <a:t>Mācību saturam jābalstās </a:t>
            </a:r>
            <a:r>
              <a:rPr lang="lv-LV" sz="2600" b="1" dirty="0">
                <a:solidFill>
                  <a:srgbClr val="00B0F0"/>
                </a:solidFill>
              </a:rPr>
              <a:t>reālās dzīves situācijās</a:t>
            </a:r>
            <a:r>
              <a:rPr lang="lv-LV" dirty="0"/>
              <a:t>.</a:t>
            </a:r>
          </a:p>
          <a:p>
            <a:r>
              <a:rPr lang="lv-LV" dirty="0"/>
              <a:t>Mācību satura apguves secību vai priekšmetu komplektēšanu pa blokiem būtu </a:t>
            </a:r>
            <a:r>
              <a:rPr lang="lv-LV" sz="2600" b="1" dirty="0">
                <a:solidFill>
                  <a:srgbClr val="00B0F0"/>
                </a:solidFill>
              </a:rPr>
              <a:t>jāatstāj skolu ziņā</a:t>
            </a:r>
            <a:r>
              <a:rPr lang="lv-LV" dirty="0"/>
              <a:t>.</a:t>
            </a:r>
          </a:p>
          <a:p>
            <a:r>
              <a:rPr lang="lv-LV" dirty="0"/>
              <a:t>Pamatbloki (pamata saturs/zināšanas/prasmes) būtu jāapgūst visiem, pārējo </a:t>
            </a:r>
            <a:r>
              <a:rPr lang="lv-LV" sz="2600" b="1" dirty="0">
                <a:solidFill>
                  <a:srgbClr val="00B0F0"/>
                </a:solidFill>
              </a:rPr>
              <a:t>jāļauj skolēnam izvēlēties </a:t>
            </a:r>
            <a:r>
              <a:rPr lang="lv-LV" dirty="0"/>
              <a:t>pašam.</a:t>
            </a:r>
          </a:p>
          <a:p>
            <a:r>
              <a:rPr lang="lv-LV" dirty="0"/>
              <a:t>Izvēles mācību satura īpatsvars: </a:t>
            </a:r>
            <a:r>
              <a:rPr lang="lv-LV" sz="2600" b="1" dirty="0">
                <a:solidFill>
                  <a:srgbClr val="00B0F0"/>
                </a:solidFill>
              </a:rPr>
              <a:t>30%-50%</a:t>
            </a:r>
            <a:r>
              <a:rPr lang="lv-LV" dirty="0"/>
              <a:t>.</a:t>
            </a:r>
          </a:p>
          <a:p>
            <a:r>
              <a:rPr lang="lv-LV" dirty="0"/>
              <a:t>Katrā mācību priekšmetā – </a:t>
            </a:r>
            <a:r>
              <a:rPr lang="lv-LV" sz="2800" b="1" dirty="0">
                <a:solidFill>
                  <a:srgbClr val="00B0F0"/>
                </a:solidFill>
              </a:rPr>
              <a:t>izvēles daļa</a:t>
            </a:r>
            <a:r>
              <a:rPr lang="lv-LV" dirty="0"/>
              <a:t>, sākot jau no pamatskolas, kas proporcionāli pieaug katru gadu, vai izvēles mācību priekšmeti.</a:t>
            </a:r>
          </a:p>
        </p:txBody>
      </p:sp>
      <p:sp>
        <p:nvSpPr>
          <p:cNvPr id="4" name="Slide Number Placeholder 3"/>
          <p:cNvSpPr>
            <a:spLocks noGrp="1"/>
          </p:cNvSpPr>
          <p:nvPr>
            <p:ph type="sldNum" sz="quarter" idx="4"/>
          </p:nvPr>
        </p:nvSpPr>
        <p:spPr/>
        <p:txBody>
          <a:bodyPr/>
          <a:lstStyle/>
          <a:p>
            <a:fld id="{8986D110-300A-49CB-AA66-7FE47E0A12BC}" type="slidenum">
              <a:rPr lang="lv-LV" smtClean="0"/>
              <a:pPr/>
              <a:t>14</a:t>
            </a:fld>
            <a:endParaRPr lang="lv-LV"/>
          </a:p>
        </p:txBody>
      </p:sp>
    </p:spTree>
    <p:extLst>
      <p:ext uri="{BB962C8B-B14F-4D97-AF65-F5344CB8AC3E}">
        <p14:creationId xmlns:p14="http://schemas.microsoft.com/office/powerpoint/2010/main" val="3637457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Kopsavilkums: </a:t>
            </a:r>
            <a:br>
              <a:rPr lang="lv-LV" dirty="0"/>
            </a:br>
            <a:r>
              <a:rPr lang="lv-LV" dirty="0"/>
              <a:t>būtiskākie secinājumi, ieteikumi (II)</a:t>
            </a:r>
          </a:p>
        </p:txBody>
      </p:sp>
      <p:sp>
        <p:nvSpPr>
          <p:cNvPr id="3" name="Content Placeholder 2"/>
          <p:cNvSpPr>
            <a:spLocks noGrp="1"/>
          </p:cNvSpPr>
          <p:nvPr>
            <p:ph idx="1"/>
          </p:nvPr>
        </p:nvSpPr>
        <p:spPr>
          <a:xfrm>
            <a:off x="429207" y="1698171"/>
            <a:ext cx="8521959" cy="5007429"/>
          </a:xfrm>
        </p:spPr>
        <p:txBody>
          <a:bodyPr>
            <a:normAutofit fontScale="92500" lnSpcReduction="10000"/>
          </a:bodyPr>
          <a:lstStyle/>
          <a:p>
            <a:pPr>
              <a:lnSpc>
                <a:spcPct val="120000"/>
              </a:lnSpc>
              <a:spcBef>
                <a:spcPts val="600"/>
              </a:spcBef>
            </a:pPr>
            <a:r>
              <a:rPr lang="lv-LV" dirty="0"/>
              <a:t>Skolotāja un izglītības sistēmas </a:t>
            </a:r>
            <a:r>
              <a:rPr lang="lv-LV" sz="2600" b="1" dirty="0">
                <a:solidFill>
                  <a:srgbClr val="00B0F0"/>
                </a:solidFill>
              </a:rPr>
              <a:t>komunikācija</a:t>
            </a:r>
            <a:r>
              <a:rPr lang="lv-LV" dirty="0"/>
              <a:t> – skaidrot, gūt atbalstu un iesaistīt.</a:t>
            </a:r>
          </a:p>
          <a:p>
            <a:pPr>
              <a:lnSpc>
                <a:spcPct val="120000"/>
              </a:lnSpc>
              <a:spcBef>
                <a:spcPts val="600"/>
              </a:spcBef>
            </a:pPr>
            <a:r>
              <a:rPr lang="lv-LV" dirty="0"/>
              <a:t>Skolotāju savstarpējās </a:t>
            </a:r>
            <a:r>
              <a:rPr lang="lv-LV" sz="2600" b="1" dirty="0">
                <a:solidFill>
                  <a:srgbClr val="00B0F0"/>
                </a:solidFill>
              </a:rPr>
              <a:t>sadarbības</a:t>
            </a:r>
            <a:r>
              <a:rPr lang="lv-LV" dirty="0"/>
              <a:t> veicināšana un profesionālās pilnveides (sagatavošanas) nepieciešamība.</a:t>
            </a:r>
          </a:p>
          <a:p>
            <a:pPr>
              <a:lnSpc>
                <a:spcPct val="120000"/>
              </a:lnSpc>
              <a:spcBef>
                <a:spcPts val="600"/>
              </a:spcBef>
            </a:pPr>
            <a:r>
              <a:rPr lang="lv-LV" sz="2600" b="1" dirty="0">
                <a:solidFill>
                  <a:srgbClr val="00B0F0"/>
                </a:solidFill>
              </a:rPr>
              <a:t>Vadlīnijas</a:t>
            </a:r>
            <a:r>
              <a:rPr lang="lv-LV" dirty="0"/>
              <a:t> mācību priekšmetu apguvē, nevis standarti un </a:t>
            </a:r>
            <a:r>
              <a:rPr lang="lv-LV" dirty="0" err="1"/>
              <a:t>paraugprogrammas</a:t>
            </a:r>
            <a:r>
              <a:rPr lang="lv-LV" dirty="0"/>
              <a:t>.</a:t>
            </a:r>
          </a:p>
          <a:p>
            <a:pPr>
              <a:lnSpc>
                <a:spcPct val="120000"/>
              </a:lnSpc>
              <a:spcBef>
                <a:spcPts val="600"/>
              </a:spcBef>
            </a:pPr>
            <a:r>
              <a:rPr lang="lv-LV" dirty="0"/>
              <a:t>Izglītības standartu un </a:t>
            </a:r>
            <a:r>
              <a:rPr lang="lv-LV" dirty="0" err="1"/>
              <a:t>paraugprogrammu</a:t>
            </a:r>
            <a:r>
              <a:rPr lang="lv-LV" dirty="0"/>
              <a:t> vietā būtu jābūt definētām vadlīnijām, </a:t>
            </a:r>
            <a:r>
              <a:rPr lang="lv-LV" sz="2600" b="1" dirty="0">
                <a:solidFill>
                  <a:srgbClr val="00B0F0"/>
                </a:solidFill>
              </a:rPr>
              <a:t>skolotājiem dot lielāku uzticības kredītu</a:t>
            </a:r>
            <a:r>
              <a:rPr lang="lv-LV" dirty="0"/>
              <a:t>.</a:t>
            </a:r>
            <a:endParaRPr lang="lv-LV" i="1" dirty="0"/>
          </a:p>
          <a:p>
            <a:pPr>
              <a:lnSpc>
                <a:spcPct val="120000"/>
              </a:lnSpc>
              <a:spcBef>
                <a:spcPts val="600"/>
              </a:spcBef>
            </a:pPr>
            <a:r>
              <a:rPr lang="lv-LV" sz="2600" b="1" dirty="0">
                <a:solidFill>
                  <a:srgbClr val="00B0F0"/>
                </a:solidFill>
              </a:rPr>
              <a:t>Tēmu-kompetenču matrica</a:t>
            </a:r>
            <a:r>
              <a:rPr lang="lv-LV" dirty="0">
                <a:solidFill>
                  <a:srgbClr val="00B0F0"/>
                </a:solidFill>
              </a:rPr>
              <a:t> </a:t>
            </a:r>
            <a:r>
              <a:rPr lang="lv-LV" dirty="0"/>
              <a:t>– kā nepārtraukts vienums.</a:t>
            </a:r>
          </a:p>
          <a:p>
            <a:pPr>
              <a:lnSpc>
                <a:spcPct val="120000"/>
              </a:lnSpc>
              <a:spcBef>
                <a:spcPts val="600"/>
              </a:spcBef>
            </a:pPr>
            <a:r>
              <a:rPr lang="lv-LV" dirty="0"/>
              <a:t>9.klasi beidzot, skolēns ir sagatavojis savu interešu prasmju un sasniegumu </a:t>
            </a:r>
            <a:r>
              <a:rPr lang="lv-LV" sz="2800" b="1" dirty="0" err="1">
                <a:solidFill>
                  <a:srgbClr val="00B0F0"/>
                </a:solidFill>
              </a:rPr>
              <a:t>portfolio</a:t>
            </a:r>
            <a:r>
              <a:rPr lang="lv-LV" dirty="0"/>
              <a:t> (visu pamatskolas posmu).</a:t>
            </a:r>
          </a:p>
        </p:txBody>
      </p:sp>
      <p:sp>
        <p:nvSpPr>
          <p:cNvPr id="4" name="Slide Number Placeholder 3"/>
          <p:cNvSpPr>
            <a:spLocks noGrp="1"/>
          </p:cNvSpPr>
          <p:nvPr>
            <p:ph type="sldNum" sz="quarter" idx="4"/>
          </p:nvPr>
        </p:nvSpPr>
        <p:spPr/>
        <p:txBody>
          <a:bodyPr/>
          <a:lstStyle/>
          <a:p>
            <a:fld id="{8986D110-300A-49CB-AA66-7FE47E0A12BC}" type="slidenum">
              <a:rPr lang="lv-LV" smtClean="0"/>
              <a:t>15</a:t>
            </a:fld>
            <a:endParaRPr lang="lv-LV"/>
          </a:p>
        </p:txBody>
      </p:sp>
    </p:spTree>
    <p:extLst>
      <p:ext uri="{BB962C8B-B14F-4D97-AF65-F5344CB8AC3E}">
        <p14:creationId xmlns:p14="http://schemas.microsoft.com/office/powerpoint/2010/main" val="1219098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Kopsavilkums: </a:t>
            </a:r>
            <a:br>
              <a:rPr lang="lv-LV" dirty="0"/>
            </a:br>
            <a:r>
              <a:rPr lang="lv-LV" dirty="0"/>
              <a:t>būtiskākie secinājumi, ieteikumi (III)</a:t>
            </a:r>
          </a:p>
        </p:txBody>
      </p:sp>
      <p:sp>
        <p:nvSpPr>
          <p:cNvPr id="3" name="Content Placeholder 2"/>
          <p:cNvSpPr>
            <a:spLocks noGrp="1"/>
          </p:cNvSpPr>
          <p:nvPr>
            <p:ph idx="1"/>
          </p:nvPr>
        </p:nvSpPr>
        <p:spPr>
          <a:xfrm>
            <a:off x="457199" y="1857363"/>
            <a:ext cx="8394441" cy="4773591"/>
          </a:xfrm>
        </p:spPr>
        <p:txBody>
          <a:bodyPr/>
          <a:lstStyle/>
          <a:p>
            <a:pPr>
              <a:spcBef>
                <a:spcPts val="600"/>
              </a:spcBef>
            </a:pPr>
            <a:r>
              <a:rPr lang="lv-LV" dirty="0"/>
              <a:t>Skolēnu </a:t>
            </a:r>
            <a:r>
              <a:rPr lang="lv-LV" sz="2800" b="1" dirty="0">
                <a:solidFill>
                  <a:srgbClr val="00B0F0"/>
                </a:solidFill>
              </a:rPr>
              <a:t>atbildības un pašvērtējuma spējas </a:t>
            </a:r>
            <a:r>
              <a:rPr lang="lv-LV" dirty="0"/>
              <a:t>attīstīšana</a:t>
            </a:r>
          </a:p>
          <a:p>
            <a:pPr lvl="1">
              <a:spcBef>
                <a:spcPts val="600"/>
              </a:spcBef>
            </a:pPr>
            <a:r>
              <a:rPr lang="lv-LV" dirty="0"/>
              <a:t>izskaidrojot apgūstamās tēmas/kompetences mērķi, uzdevumus, palīdzot katram skolēnam noskaidrot viņa esošo un apgūstamo zināšanu apjomu, tās saistību ar reālās dzīves situācijām un to pielietošanu, tēmas apgūšanu noslēdz skolēna pašvērtējums un skolotāja atgriezeniskā saite.</a:t>
            </a:r>
          </a:p>
          <a:p>
            <a:pPr>
              <a:spcBef>
                <a:spcPts val="600"/>
              </a:spcBef>
            </a:pPr>
            <a:r>
              <a:rPr lang="lv-LV" dirty="0"/>
              <a:t>9.klasi beidzot, </a:t>
            </a:r>
            <a:r>
              <a:rPr lang="lv-LV" sz="2800" b="1" dirty="0">
                <a:solidFill>
                  <a:srgbClr val="00B0F0"/>
                </a:solidFill>
              </a:rPr>
              <a:t>kombinētais "PISA" tipa eksāmens </a:t>
            </a:r>
            <a:r>
              <a:rPr lang="lv-LV" dirty="0"/>
              <a:t>(radoši, praktiski, </a:t>
            </a:r>
            <a:r>
              <a:rPr lang="lv-LV" dirty="0" err="1"/>
              <a:t>problēmsituāciju</a:t>
            </a:r>
            <a:r>
              <a:rPr lang="lv-LV" dirty="0"/>
              <a:t> risināšanas uzdevumi).</a:t>
            </a:r>
          </a:p>
          <a:p>
            <a:pPr>
              <a:spcBef>
                <a:spcPts val="600"/>
              </a:spcBef>
            </a:pPr>
            <a:r>
              <a:rPr lang="lv-LV" dirty="0"/>
              <a:t>Vidusskolas posmā mazināt atšķirības un/vai spēcīgāk nodalīt </a:t>
            </a:r>
            <a:r>
              <a:rPr lang="lv-LV" sz="2800" b="1" dirty="0">
                <a:solidFill>
                  <a:srgbClr val="00B0F0"/>
                </a:solidFill>
              </a:rPr>
              <a:t>profesionālo izglītības </a:t>
            </a:r>
            <a:r>
              <a:rPr lang="lv-LV" dirty="0"/>
              <a:t>iestāžu un vidusskolu profesionālā virziena programmu lomu.</a:t>
            </a:r>
          </a:p>
        </p:txBody>
      </p:sp>
      <p:sp>
        <p:nvSpPr>
          <p:cNvPr id="4" name="Slide Number Placeholder 3"/>
          <p:cNvSpPr>
            <a:spLocks noGrp="1"/>
          </p:cNvSpPr>
          <p:nvPr>
            <p:ph type="sldNum" sz="quarter" idx="4"/>
          </p:nvPr>
        </p:nvSpPr>
        <p:spPr/>
        <p:txBody>
          <a:bodyPr/>
          <a:lstStyle/>
          <a:p>
            <a:fld id="{8986D110-300A-49CB-AA66-7FE47E0A12BC}" type="slidenum">
              <a:rPr lang="lv-LV" smtClean="0"/>
              <a:t>16</a:t>
            </a:fld>
            <a:endParaRPr lang="lv-LV"/>
          </a:p>
        </p:txBody>
      </p:sp>
    </p:spTree>
    <p:extLst>
      <p:ext uri="{BB962C8B-B14F-4D97-AF65-F5344CB8AC3E}">
        <p14:creationId xmlns:p14="http://schemas.microsoft.com/office/powerpoint/2010/main" val="337411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3244" y="3265314"/>
            <a:ext cx="7772400" cy="1470025"/>
          </a:xfrm>
        </p:spPr>
        <p:txBody>
          <a:bodyPr/>
          <a:lstStyle/>
          <a:p>
            <a:r>
              <a:rPr lang="lv-LV" dirty="0"/>
              <a:t>KOMENTĀRI,</a:t>
            </a:r>
            <a:br>
              <a:rPr lang="lv-LV" dirty="0"/>
            </a:br>
            <a:r>
              <a:rPr lang="lv-LV" dirty="0"/>
              <a:t>PĀRDOMAS,</a:t>
            </a:r>
            <a:br>
              <a:rPr lang="lv-LV" dirty="0"/>
            </a:br>
            <a:r>
              <a:rPr lang="lv-LV" dirty="0"/>
              <a:t>PRIEKŠLIKUMI</a:t>
            </a:r>
            <a:br>
              <a:rPr lang="lv-LV" dirty="0"/>
            </a:br>
            <a:r>
              <a:rPr lang="lv-LV" dirty="0"/>
              <a:t>JAUTĀJUMI </a:t>
            </a:r>
            <a:br>
              <a:rPr lang="lv-LV" dirty="0"/>
            </a:br>
            <a:r>
              <a:rPr lang="lv-LV" dirty="0"/>
              <a:t>UN ATBILDES</a:t>
            </a:r>
          </a:p>
        </p:txBody>
      </p:sp>
      <p:pic>
        <p:nvPicPr>
          <p:cNvPr id="6" name="Picture 5"/>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03848" y="2564904"/>
            <a:ext cx="6096000" cy="3714750"/>
          </a:xfrm>
          <a:prstGeom prst="rect">
            <a:avLst/>
          </a:prstGeom>
        </p:spPr>
      </p:pic>
    </p:spTree>
    <p:extLst>
      <p:ext uri="{BB962C8B-B14F-4D97-AF65-F5344CB8AC3E}">
        <p14:creationId xmlns:p14="http://schemas.microsoft.com/office/powerpoint/2010/main" val="4120639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Metodoloģija</a:t>
            </a:r>
          </a:p>
        </p:txBody>
      </p:sp>
      <p:sp>
        <p:nvSpPr>
          <p:cNvPr id="4" name="Slide Number Placeholder 3"/>
          <p:cNvSpPr>
            <a:spLocks noGrp="1"/>
          </p:cNvSpPr>
          <p:nvPr>
            <p:ph type="sldNum" sz="quarter" idx="4"/>
          </p:nvPr>
        </p:nvSpPr>
        <p:spPr/>
        <p:txBody>
          <a:bodyPr/>
          <a:lstStyle/>
          <a:p>
            <a:fld id="{8986D110-300A-49CB-AA66-7FE47E0A12BC}" type="slidenum">
              <a:rPr lang="lv-LV" smtClean="0"/>
              <a:t>2</a:t>
            </a:fld>
            <a:endParaRPr lang="lv-LV"/>
          </a:p>
        </p:txBody>
      </p:sp>
      <p:graphicFrame>
        <p:nvGraphicFramePr>
          <p:cNvPr id="5" name="Diagram 4"/>
          <p:cNvGraphicFramePr/>
          <p:nvPr>
            <p:extLst>
              <p:ext uri="{D42A27DB-BD31-4B8C-83A1-F6EECF244321}">
                <p14:modId xmlns:p14="http://schemas.microsoft.com/office/powerpoint/2010/main" val="435114330"/>
              </p:ext>
            </p:extLst>
          </p:nvPr>
        </p:nvGraphicFramePr>
        <p:xfrm>
          <a:off x="792051" y="1873876"/>
          <a:ext cx="7765960" cy="4520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1313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lv-LV" dirty="0"/>
              <a:t>Ārvalstu izpēte</a:t>
            </a:r>
          </a:p>
        </p:txBody>
      </p:sp>
      <p:sp>
        <p:nvSpPr>
          <p:cNvPr id="6" name="Subtitle 5"/>
          <p:cNvSpPr>
            <a:spLocks noGrp="1"/>
          </p:cNvSpPr>
          <p:nvPr>
            <p:ph type="subTitle" idx="1"/>
          </p:nvPr>
        </p:nvSpPr>
        <p:spPr/>
        <p:txBody>
          <a:bodyPr/>
          <a:lstStyle/>
          <a:p>
            <a:r>
              <a:rPr lang="lv-LV" dirty="0"/>
              <a:t>Anglija</a:t>
            </a:r>
          </a:p>
          <a:p>
            <a:r>
              <a:rPr lang="lv-LV" dirty="0"/>
              <a:t>Skotija</a:t>
            </a:r>
          </a:p>
          <a:p>
            <a:r>
              <a:rPr lang="lv-LV" dirty="0"/>
              <a:t>Somija</a:t>
            </a:r>
          </a:p>
          <a:p>
            <a:r>
              <a:rPr lang="lv-LV" dirty="0"/>
              <a:t>Austrālija un Jaunās </a:t>
            </a:r>
            <a:r>
              <a:rPr lang="lv-LV" dirty="0" err="1"/>
              <a:t>Dienvidvelsas</a:t>
            </a:r>
            <a:r>
              <a:rPr lang="lv-LV" dirty="0"/>
              <a:t> province</a:t>
            </a:r>
          </a:p>
          <a:p>
            <a:r>
              <a:rPr lang="lv-LV" dirty="0"/>
              <a:t>Kanāda un </a:t>
            </a:r>
            <a:r>
              <a:rPr lang="lv-LV" dirty="0" err="1"/>
              <a:t>Albertas</a:t>
            </a:r>
            <a:r>
              <a:rPr lang="lv-LV" dirty="0"/>
              <a:t> province</a:t>
            </a:r>
          </a:p>
        </p:txBody>
      </p:sp>
      <p:sp>
        <p:nvSpPr>
          <p:cNvPr id="4" name="Slide Number Placeholder 3"/>
          <p:cNvSpPr>
            <a:spLocks noGrp="1"/>
          </p:cNvSpPr>
          <p:nvPr>
            <p:ph type="sldNum" sz="quarter" idx="4"/>
          </p:nvPr>
        </p:nvSpPr>
        <p:spPr/>
        <p:txBody>
          <a:bodyPr/>
          <a:lstStyle/>
          <a:p>
            <a:fld id="{8986D110-300A-49CB-AA66-7FE47E0A12BC}" type="slidenum">
              <a:rPr lang="lv-LV" smtClean="0"/>
              <a:t>3</a:t>
            </a:fld>
            <a:endParaRPr lang="lv-LV"/>
          </a:p>
        </p:txBody>
      </p:sp>
      <p:pic>
        <p:nvPicPr>
          <p:cNvPr id="1030" name="Picture 6" descr="https://upload.wikimedia.org/wikipedia/commons/thumb/b/bc/Flag_of_Finland.svg/2000px-Flag_of_Finl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065" y="3758426"/>
            <a:ext cx="1595186" cy="9745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en/thumb/b/b9/Flag_of_Australia.svg/1280px-Flag_of_Austral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131" y="4815202"/>
            <a:ext cx="1602120" cy="8010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en/thumb/a/ae/Flag_of_the_United_Kingdom.svg/1280px-Flag_of_the_United_Kingdom.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7969" y="1835239"/>
            <a:ext cx="1603282" cy="8016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pload.wikimedia.org/wikipedia/en/thumb/c/cf/Flag_of_Canada.svg/1280px-Flag_of_Canada.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9131" y="5698479"/>
            <a:ext cx="1602120" cy="8010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upload.wikimedia.org/wikipedia/commons/thumb/1/10/Flag_of_Scotland.svg/1280px-Flag_of_Scotland.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7969" y="2719097"/>
            <a:ext cx="1595186" cy="95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106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picturesofengland.com/images/mapofengland/historic-counties-map.gif"/>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620532" y="1857364"/>
            <a:ext cx="3040450" cy="4855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lv-LV" dirty="0"/>
              <a:t>Anglija</a:t>
            </a:r>
          </a:p>
        </p:txBody>
      </p:sp>
      <p:sp>
        <p:nvSpPr>
          <p:cNvPr id="3" name="Content Placeholder 2"/>
          <p:cNvSpPr>
            <a:spLocks noGrp="1"/>
          </p:cNvSpPr>
          <p:nvPr>
            <p:ph idx="1"/>
          </p:nvPr>
        </p:nvSpPr>
        <p:spPr/>
        <p:txBody>
          <a:bodyPr/>
          <a:lstStyle/>
          <a:p>
            <a:r>
              <a:rPr lang="lv-LV" dirty="0"/>
              <a:t>Liela izglītības iestāžu dažādība.</a:t>
            </a:r>
          </a:p>
          <a:p>
            <a:r>
              <a:rPr lang="lv-LV" dirty="0"/>
              <a:t>Valsts izglītības programma (</a:t>
            </a:r>
            <a:r>
              <a:rPr lang="lv-LV" i="1" dirty="0"/>
              <a:t>National </a:t>
            </a:r>
            <a:r>
              <a:rPr lang="lv-LV" i="1" dirty="0" err="1"/>
              <a:t>curriculum</a:t>
            </a:r>
            <a:r>
              <a:rPr lang="lv-LV" dirty="0"/>
              <a:t>) obligāta tika daļā skolu.</a:t>
            </a:r>
          </a:p>
          <a:p>
            <a:r>
              <a:rPr lang="lv-LV" dirty="0"/>
              <a:t>Visiem bērniem vecumā no 5 līdz 16 gadiem ir tiesības uz bezmaksas vietu valsts skolā. </a:t>
            </a:r>
          </a:p>
          <a:p>
            <a:r>
              <a:rPr lang="lv-LV" dirty="0"/>
              <a:t>No 16 līdz 18 gadiem arī ir obligātā izglītība: </a:t>
            </a:r>
          </a:p>
          <a:p>
            <a:pPr lvl="1"/>
            <a:r>
              <a:rPr lang="lv-LV" dirty="0"/>
              <a:t>pilna laika, vai praksē balstīta vai nepilna laika + nodarbinātība.</a:t>
            </a:r>
          </a:p>
          <a:p>
            <a:r>
              <a:rPr lang="lv-LV" dirty="0"/>
              <a:t>Minimālais stundu skaits katrā priekšmetā nav noteikts.</a:t>
            </a:r>
          </a:p>
          <a:p>
            <a:r>
              <a:rPr lang="lv-LV" dirty="0"/>
              <a:t>Izvēles iespējas vidusskolas posmā, fokusējoties uz tiem mācību priekšmetiem, kuros kārtos eksāmenus.</a:t>
            </a:r>
          </a:p>
          <a:p>
            <a:endParaRPr lang="lv-LV" dirty="0"/>
          </a:p>
          <a:p>
            <a:endParaRPr lang="lv-LV" dirty="0"/>
          </a:p>
        </p:txBody>
      </p:sp>
      <p:sp>
        <p:nvSpPr>
          <p:cNvPr id="4" name="Slide Number Placeholder 3"/>
          <p:cNvSpPr>
            <a:spLocks noGrp="1"/>
          </p:cNvSpPr>
          <p:nvPr>
            <p:ph type="sldNum" sz="quarter" idx="4"/>
          </p:nvPr>
        </p:nvSpPr>
        <p:spPr/>
        <p:txBody>
          <a:bodyPr/>
          <a:lstStyle/>
          <a:p>
            <a:fld id="{8986D110-300A-49CB-AA66-7FE47E0A12BC}" type="slidenum">
              <a:rPr lang="lv-LV" smtClean="0"/>
              <a:pPr/>
              <a:t>4</a:t>
            </a:fld>
            <a:endParaRPr lang="lv-LV"/>
          </a:p>
        </p:txBody>
      </p:sp>
      <p:pic>
        <p:nvPicPr>
          <p:cNvPr id="12" name="Picture 10" descr="https://upload.wikimedia.org/wikipedia/en/thumb/a/ae/Flag_of_the_United_Kingdom.svg/1280px-Flag_of_the_United_Kingdom.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9873" y="486226"/>
            <a:ext cx="1603282" cy="80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60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aproom.net/wp-content/uploads/03-scotland-outline.png"/>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95057" y="1715314"/>
            <a:ext cx="4562942" cy="5142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lv-LV" dirty="0"/>
              <a:t>Skotija</a:t>
            </a:r>
          </a:p>
        </p:txBody>
      </p:sp>
      <p:sp>
        <p:nvSpPr>
          <p:cNvPr id="3" name="Content Placeholder 2"/>
          <p:cNvSpPr>
            <a:spLocks noGrp="1"/>
          </p:cNvSpPr>
          <p:nvPr>
            <p:ph idx="1"/>
          </p:nvPr>
        </p:nvSpPr>
        <p:spPr>
          <a:xfrm>
            <a:off x="457200" y="1857364"/>
            <a:ext cx="8203252" cy="4613010"/>
          </a:xfrm>
        </p:spPr>
        <p:txBody>
          <a:bodyPr/>
          <a:lstStyle/>
          <a:p>
            <a:r>
              <a:rPr lang="lv-LV" dirty="0"/>
              <a:t>Mācību tēmu plašums, salīdzinot ar Angliju, Velsu un Ziemeļīriju.</a:t>
            </a:r>
          </a:p>
          <a:p>
            <a:r>
              <a:rPr lang="lv-LV" dirty="0"/>
              <a:t>Skotijas izglītības programma (</a:t>
            </a:r>
            <a:r>
              <a:rPr lang="lv-LV" i="1" dirty="0"/>
              <a:t>Curriculum </a:t>
            </a:r>
            <a:r>
              <a:rPr lang="lv-LV" i="1" dirty="0" err="1"/>
              <a:t>for</a:t>
            </a:r>
            <a:r>
              <a:rPr lang="lv-LV" i="1" dirty="0"/>
              <a:t> Excellence</a:t>
            </a:r>
            <a:r>
              <a:rPr lang="lv-LV" dirty="0"/>
              <a:t>) apgūstama visās skolās.</a:t>
            </a:r>
          </a:p>
          <a:p>
            <a:r>
              <a:rPr lang="lv-LV" dirty="0"/>
              <a:t>Mācību process ir organizēts tā, lai skolēnam būtu iespēja iegūt pēc iespējas plašāku pieredzi un zināšanas (</a:t>
            </a:r>
            <a:r>
              <a:rPr lang="lv-LV" dirty="0" err="1"/>
              <a:t>Es&amp;Os</a:t>
            </a:r>
            <a:r>
              <a:rPr lang="lv-LV" dirty="0"/>
              <a:t>) pirms izvēlēties kvalifikāciju.</a:t>
            </a:r>
          </a:p>
          <a:p>
            <a:r>
              <a:rPr lang="lv-LV" dirty="0"/>
              <a:t>Mācību procesa sastāvdaļa ir sava profila veidošana –  zināšanu, prasmju un interešu pašnovērtējums, kas īpaši aktuāls pamatskolas posma noslēgumā.</a:t>
            </a:r>
          </a:p>
          <a:p>
            <a:endParaRPr lang="lv-LV" dirty="0"/>
          </a:p>
        </p:txBody>
      </p:sp>
      <p:sp>
        <p:nvSpPr>
          <p:cNvPr id="4" name="Slide Number Placeholder 3"/>
          <p:cNvSpPr>
            <a:spLocks noGrp="1"/>
          </p:cNvSpPr>
          <p:nvPr>
            <p:ph type="sldNum" sz="quarter" idx="4"/>
          </p:nvPr>
        </p:nvSpPr>
        <p:spPr/>
        <p:txBody>
          <a:bodyPr/>
          <a:lstStyle/>
          <a:p>
            <a:fld id="{8986D110-300A-49CB-AA66-7FE47E0A12BC}" type="slidenum">
              <a:rPr lang="lv-LV" smtClean="0"/>
              <a:pPr/>
              <a:t>5</a:t>
            </a:fld>
            <a:endParaRPr lang="lv-LV"/>
          </a:p>
        </p:txBody>
      </p:sp>
      <p:pic>
        <p:nvPicPr>
          <p:cNvPr id="12" name="Picture 14" descr="https://upload.wikimedia.org/wikipedia/commons/thumb/1/10/Flag_of_Scotland.svg/1280px-Flag_of_Scotland.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131" y="326307"/>
            <a:ext cx="1595186" cy="95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56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media-cache-ak0.pinimg.com/736x/8f/88/9d/8f889d805260660160afba3cb3210893.jpg"/>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53" t="14207" r="-1153" b="-14207"/>
          <a:stretch/>
        </p:blipFill>
        <p:spPr bwMode="auto">
          <a:xfrm>
            <a:off x="761286" y="1821176"/>
            <a:ext cx="7494072" cy="56205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lv-LV" dirty="0"/>
              <a:t>Somija</a:t>
            </a:r>
          </a:p>
        </p:txBody>
      </p:sp>
      <p:sp>
        <p:nvSpPr>
          <p:cNvPr id="3" name="Content Placeholder 2"/>
          <p:cNvSpPr>
            <a:spLocks noGrp="1"/>
          </p:cNvSpPr>
          <p:nvPr>
            <p:ph idx="1"/>
          </p:nvPr>
        </p:nvSpPr>
        <p:spPr>
          <a:xfrm>
            <a:off x="457199" y="1857364"/>
            <a:ext cx="8434052" cy="4437782"/>
          </a:xfrm>
        </p:spPr>
        <p:txBody>
          <a:bodyPr/>
          <a:lstStyle/>
          <a:p>
            <a:r>
              <a:rPr lang="lv-LV" dirty="0"/>
              <a:t>Pilnībā valsts finansēta izglītības sistēma (t.sk. privātskolas).</a:t>
            </a:r>
          </a:p>
          <a:p>
            <a:r>
              <a:rPr lang="lv-LV" dirty="0"/>
              <a:t>Nepastāv skolu reitingi.</a:t>
            </a:r>
          </a:p>
          <a:p>
            <a:r>
              <a:rPr lang="lv-LV" dirty="0"/>
              <a:t>Augstais skolotāja profesijas prestižs un sagatavotība.</a:t>
            </a:r>
          </a:p>
          <a:p>
            <a:r>
              <a:rPr lang="lv-LV" dirty="0"/>
              <a:t>Sistēmas pārvaldība balstās uz decentralizācijas principiem.</a:t>
            </a:r>
          </a:p>
          <a:p>
            <a:r>
              <a:rPr lang="lv-LV" dirty="0"/>
              <a:t>Izglītības standarts visām skolām vienāds, tomēr skolām ir brīva izvēle, kādā veidā mācību process tiek organizēts.</a:t>
            </a:r>
          </a:p>
          <a:p>
            <a:r>
              <a:rPr lang="lv-LV" dirty="0"/>
              <a:t>Mācību saturs – vadlīnijas, bet skolām liela brīvība un uzticēšanās.</a:t>
            </a:r>
          </a:p>
          <a:p>
            <a:r>
              <a:rPr lang="lv-LV" dirty="0"/>
              <a:t>Individuālie mācību plāni.</a:t>
            </a:r>
          </a:p>
          <a:p>
            <a:r>
              <a:rPr lang="lv-LV" dirty="0"/>
              <a:t>Aprakstošie vērtējumi.</a:t>
            </a:r>
          </a:p>
          <a:p>
            <a:r>
              <a:rPr lang="lv-LV" dirty="0"/>
              <a:t>Standartizēts eksāmens tikai vidusskolas beigās.</a:t>
            </a:r>
          </a:p>
        </p:txBody>
      </p:sp>
      <p:sp>
        <p:nvSpPr>
          <p:cNvPr id="4" name="Slide Number Placeholder 3"/>
          <p:cNvSpPr>
            <a:spLocks noGrp="1"/>
          </p:cNvSpPr>
          <p:nvPr>
            <p:ph type="sldNum" sz="quarter" idx="4"/>
          </p:nvPr>
        </p:nvSpPr>
        <p:spPr/>
        <p:txBody>
          <a:bodyPr/>
          <a:lstStyle/>
          <a:p>
            <a:fld id="{8986D110-300A-49CB-AA66-7FE47E0A12BC}" type="slidenum">
              <a:rPr lang="lv-LV" smtClean="0"/>
              <a:pPr/>
              <a:t>6</a:t>
            </a:fld>
            <a:endParaRPr lang="lv-LV"/>
          </a:p>
        </p:txBody>
      </p:sp>
      <p:pic>
        <p:nvPicPr>
          <p:cNvPr id="5" name="Picture 6" descr="https://upload.wikimedia.org/wikipedia/commons/thumb/b/bc/Flag_of_Finland.svg/2000px-Flag_of_Finland.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6065" y="354417"/>
            <a:ext cx="1595186" cy="97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06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860618" y="1718976"/>
            <a:ext cx="5802311" cy="5139024"/>
          </a:xfrm>
          <a:prstGeom prst="rect">
            <a:avLst/>
          </a:prstGeom>
        </p:spPr>
      </p:pic>
      <p:sp>
        <p:nvSpPr>
          <p:cNvPr id="2" name="Title 1"/>
          <p:cNvSpPr>
            <a:spLocks noGrp="1"/>
          </p:cNvSpPr>
          <p:nvPr>
            <p:ph type="title"/>
          </p:nvPr>
        </p:nvSpPr>
        <p:spPr/>
        <p:txBody>
          <a:bodyPr/>
          <a:lstStyle/>
          <a:p>
            <a:r>
              <a:rPr lang="lv-LV" dirty="0"/>
              <a:t>Austrālija un </a:t>
            </a:r>
            <a:br>
              <a:rPr lang="lv-LV" dirty="0"/>
            </a:br>
            <a:r>
              <a:rPr lang="lv-LV" dirty="0"/>
              <a:t>Jaunās </a:t>
            </a:r>
            <a:r>
              <a:rPr lang="lv-LV" dirty="0" err="1"/>
              <a:t>Dienvidvelsas</a:t>
            </a:r>
            <a:r>
              <a:rPr lang="lv-LV" dirty="0"/>
              <a:t> province</a:t>
            </a:r>
          </a:p>
        </p:txBody>
      </p:sp>
      <p:sp>
        <p:nvSpPr>
          <p:cNvPr id="3" name="Content Placeholder 2"/>
          <p:cNvSpPr>
            <a:spLocks noGrp="1"/>
          </p:cNvSpPr>
          <p:nvPr>
            <p:ph idx="1"/>
          </p:nvPr>
        </p:nvSpPr>
        <p:spPr>
          <a:xfrm>
            <a:off x="457199" y="1732209"/>
            <a:ext cx="8519375" cy="4920696"/>
          </a:xfrm>
        </p:spPr>
        <p:txBody>
          <a:bodyPr>
            <a:normAutofit lnSpcReduction="10000"/>
          </a:bodyPr>
          <a:lstStyle/>
          <a:p>
            <a:pPr>
              <a:lnSpc>
                <a:spcPct val="120000"/>
              </a:lnSpc>
              <a:spcBef>
                <a:spcPts val="0"/>
              </a:spcBef>
            </a:pPr>
            <a:r>
              <a:rPr lang="lv-LV" sz="1800" dirty="0"/>
              <a:t>Centralizēts un decentralizēts modelis:</a:t>
            </a:r>
          </a:p>
          <a:p>
            <a:pPr lvl="1">
              <a:lnSpc>
                <a:spcPct val="120000"/>
              </a:lnSpc>
              <a:spcBef>
                <a:spcPts val="0"/>
              </a:spcBef>
            </a:pPr>
            <a:r>
              <a:rPr lang="lv-LV" sz="1600" dirty="0"/>
              <a:t>satura vadlīnijas, mācību saturs un sasniegumu standarti tiek noteikti valsts līmenī,</a:t>
            </a:r>
          </a:p>
          <a:p>
            <a:pPr lvl="1">
              <a:lnSpc>
                <a:spcPct val="120000"/>
              </a:lnSpc>
              <a:spcBef>
                <a:spcPts val="0"/>
              </a:spcBef>
            </a:pPr>
            <a:r>
              <a:rPr lang="lv-LV" sz="1600" dirty="0"/>
              <a:t>izglītības sistēma katrā provincē ir atšķirīga.</a:t>
            </a:r>
          </a:p>
          <a:p>
            <a:pPr>
              <a:lnSpc>
                <a:spcPct val="120000"/>
              </a:lnSpc>
              <a:spcBef>
                <a:spcPts val="0"/>
              </a:spcBef>
            </a:pPr>
            <a:r>
              <a:rPr lang="lv-LV" sz="1800" dirty="0"/>
              <a:t>Augsti PISA rādītāji, tomēr: </a:t>
            </a:r>
          </a:p>
          <a:p>
            <a:pPr lvl="1">
              <a:lnSpc>
                <a:spcPct val="120000"/>
              </a:lnSpc>
              <a:spcBef>
                <a:spcPts val="0"/>
              </a:spcBef>
            </a:pPr>
            <a:r>
              <a:rPr lang="lv-LV" sz="1600" dirty="0"/>
              <a:t>pēdējos gados novērojams kritums; </a:t>
            </a:r>
          </a:p>
          <a:p>
            <a:pPr lvl="1">
              <a:lnSpc>
                <a:spcPct val="120000"/>
              </a:lnSpc>
              <a:spcBef>
                <a:spcPts val="0"/>
              </a:spcBef>
            </a:pPr>
            <a:r>
              <a:rPr lang="lv-LV" sz="1600" dirty="0"/>
              <a:t>finansējums tai pat laikā ir audzis, bet nav rezultējies uzskatāmos uzlabojumos.</a:t>
            </a:r>
          </a:p>
          <a:p>
            <a:pPr>
              <a:lnSpc>
                <a:spcPct val="120000"/>
              </a:lnSpc>
              <a:spcBef>
                <a:spcPts val="0"/>
              </a:spcBef>
            </a:pPr>
            <a:r>
              <a:rPr lang="lv-LV" sz="1800" dirty="0"/>
              <a:t>2016. gada maijā pieņemta jauna izglītības reforma.</a:t>
            </a:r>
          </a:p>
          <a:p>
            <a:pPr>
              <a:lnSpc>
                <a:spcPct val="120000"/>
              </a:lnSpc>
              <a:spcBef>
                <a:spcPts val="0"/>
              </a:spcBef>
            </a:pPr>
            <a:r>
              <a:rPr lang="lv-LV" sz="1800" dirty="0"/>
              <a:t>Kopš 2003. gada darbojas Nacionālā pārbaudījumu sistēma.</a:t>
            </a:r>
          </a:p>
          <a:p>
            <a:pPr>
              <a:lnSpc>
                <a:spcPct val="120000"/>
              </a:lnSpc>
              <a:spcBef>
                <a:spcPts val="0"/>
              </a:spcBef>
            </a:pPr>
            <a:r>
              <a:rPr lang="lv-LV" sz="1800" dirty="0"/>
              <a:t>Obligāta izglītība </a:t>
            </a:r>
            <a:r>
              <a:rPr lang="es-ES" sz="1800" dirty="0"/>
              <a:t>no 5/6 </a:t>
            </a:r>
            <a:r>
              <a:rPr lang="es-ES" sz="1800" dirty="0" err="1"/>
              <a:t>līdz</a:t>
            </a:r>
            <a:r>
              <a:rPr lang="es-ES" sz="1800" dirty="0"/>
              <a:t> 15/16 </a:t>
            </a:r>
            <a:r>
              <a:rPr lang="lv-LV" sz="1800" dirty="0"/>
              <a:t>gadu vecumam (1.-6. un 7.-10.kl). </a:t>
            </a:r>
          </a:p>
          <a:p>
            <a:pPr>
              <a:lnSpc>
                <a:spcPct val="120000"/>
              </a:lnSpc>
              <a:spcBef>
                <a:spcPts val="0"/>
              </a:spcBef>
            </a:pPr>
            <a:r>
              <a:rPr lang="lv-LV" sz="1800" dirty="0"/>
              <a:t>Vidusskolas posms (2 gadi, 11.-12.kl.) – brīvprātīgs, ar padziļinātu satura apguvi. </a:t>
            </a:r>
          </a:p>
          <a:p>
            <a:pPr>
              <a:lnSpc>
                <a:spcPct val="120000"/>
              </a:lnSpc>
              <a:spcBef>
                <a:spcPts val="0"/>
              </a:spcBef>
            </a:pPr>
            <a:r>
              <a:rPr lang="lv-LV" sz="1800" dirty="0"/>
              <a:t>Gan pamatskolas, gan vidusskolas posmā ir obligātie un izvēles priekšmeti. </a:t>
            </a:r>
          </a:p>
          <a:p>
            <a:pPr>
              <a:lnSpc>
                <a:spcPct val="120000"/>
              </a:lnSpc>
              <a:spcBef>
                <a:spcPts val="0"/>
              </a:spcBef>
            </a:pPr>
            <a:r>
              <a:rPr lang="lv-LV" sz="1800" dirty="0"/>
              <a:t>Apdāvinātie bērni var izvēlēties pielāgotu mācību plānu.</a:t>
            </a:r>
          </a:p>
          <a:p>
            <a:pPr>
              <a:lnSpc>
                <a:spcPct val="120000"/>
              </a:lnSpc>
              <a:spcBef>
                <a:spcPts val="0"/>
              </a:spcBef>
            </a:pPr>
            <a:r>
              <a:rPr lang="lv-LV" sz="1800" dirty="0"/>
              <a:t>Programma paredz arī vispārējo kompetenču apguvi, kas ir integrēta visos mācību priekšmetos (ir izstrādātas kompetenču vadlīnijas), kā arī tiek definētas starpdisciplināro mācību priekšmetu prioritātes.</a:t>
            </a:r>
          </a:p>
          <a:p>
            <a:pPr>
              <a:lnSpc>
                <a:spcPct val="120000"/>
              </a:lnSpc>
              <a:spcBef>
                <a:spcPts val="0"/>
              </a:spcBef>
            </a:pPr>
            <a:r>
              <a:rPr lang="lv-LV" sz="1800" dirty="0"/>
              <a:t>Aktīvs darbs ar vecāku iesaisti.</a:t>
            </a:r>
          </a:p>
        </p:txBody>
      </p:sp>
      <p:sp>
        <p:nvSpPr>
          <p:cNvPr id="4" name="Slide Number Placeholder 3"/>
          <p:cNvSpPr>
            <a:spLocks noGrp="1"/>
          </p:cNvSpPr>
          <p:nvPr>
            <p:ph type="sldNum" sz="quarter" idx="4"/>
          </p:nvPr>
        </p:nvSpPr>
        <p:spPr/>
        <p:txBody>
          <a:bodyPr/>
          <a:lstStyle/>
          <a:p>
            <a:fld id="{8986D110-300A-49CB-AA66-7FE47E0A12BC}" type="slidenum">
              <a:rPr lang="lv-LV" smtClean="0"/>
              <a:pPr/>
              <a:t>7</a:t>
            </a:fld>
            <a:endParaRPr lang="lv-LV"/>
          </a:p>
        </p:txBody>
      </p:sp>
      <p:pic>
        <p:nvPicPr>
          <p:cNvPr id="5" name="Picture 8" descr="https://upload.wikimedia.org/wikipedia/en/thumb/b/b9/Flag_of_Australia.svg/1280px-Flag_of_Australi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9131" y="415274"/>
            <a:ext cx="1602120" cy="80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3">
                                            <p:txEl>
                                              <p:pRg st="0" end="0"/>
                                            </p:txEl>
                                          </p:spTgt>
                                        </p:tgtEl>
                                        <p:attrNameLst>
                                          <p:attrName>style.opacity</p:attrName>
                                        </p:attrNameLst>
                                      </p:cBhvr>
                                      <p:to>
                                        <p:strVal val="0.5"/>
                                      </p:to>
                                    </p:set>
                                    <p:animEffect filter="image" prLst="opacity: 0.5">
                                      <p:cBhvr rctx="IE">
                                        <p:cTn id="23" dur="indefinite"/>
                                        <p:tgtEl>
                                          <p:spTgt spid="3">
                                            <p:txEl>
                                              <p:pRg st="0" end="0"/>
                                            </p:txEl>
                                          </p:spTgt>
                                        </p:tgtEl>
                                      </p:cBhvr>
                                    </p:animEffect>
                                  </p:childTnLst>
                                </p:cTn>
                              </p:par>
                              <p:par>
                                <p:cTn id="24" presetID="9" presetClass="emph" presetSubtype="0" nodeType="withEffect">
                                  <p:stCondLst>
                                    <p:cond delay="0"/>
                                  </p:stCondLst>
                                  <p:childTnLst>
                                    <p:set>
                                      <p:cBhvr>
                                        <p:cTn id="25" dur="indefinite"/>
                                        <p:tgtEl>
                                          <p:spTgt spid="3">
                                            <p:txEl>
                                              <p:pRg st="1" end="1"/>
                                            </p:txEl>
                                          </p:spTgt>
                                        </p:tgtEl>
                                        <p:attrNameLst>
                                          <p:attrName>style.opacity</p:attrName>
                                        </p:attrNameLst>
                                      </p:cBhvr>
                                      <p:to>
                                        <p:strVal val="0.5"/>
                                      </p:to>
                                    </p:set>
                                    <p:animEffect filter="image" prLst="opacity: 0.5">
                                      <p:cBhvr rctx="IE">
                                        <p:cTn id="26" dur="indefinite"/>
                                        <p:tgtEl>
                                          <p:spTgt spid="3">
                                            <p:txEl>
                                              <p:pRg st="1" end="1"/>
                                            </p:txEl>
                                          </p:spTgt>
                                        </p:tgtEl>
                                      </p:cBhvr>
                                    </p:animEffect>
                                  </p:childTnLst>
                                </p:cTn>
                              </p:par>
                              <p:par>
                                <p:cTn id="27" presetID="9" presetClass="emph" presetSubtype="0" nodeType="withEffect">
                                  <p:stCondLst>
                                    <p:cond delay="0"/>
                                  </p:stCondLst>
                                  <p:childTnLst>
                                    <p:set>
                                      <p:cBhvr>
                                        <p:cTn id="28" dur="indefinite"/>
                                        <p:tgtEl>
                                          <p:spTgt spid="3">
                                            <p:txEl>
                                              <p:pRg st="2" end="2"/>
                                            </p:txEl>
                                          </p:spTgt>
                                        </p:tgtEl>
                                        <p:attrNameLst>
                                          <p:attrName>style.opacity</p:attrName>
                                        </p:attrNameLst>
                                      </p:cBhvr>
                                      <p:to>
                                        <p:strVal val="0.5"/>
                                      </p:to>
                                    </p:set>
                                    <p:animEffect filter="image" prLst="opacity: 0.5">
                                      <p:cBhvr rctx="IE">
                                        <p:cTn id="29" dur="indefinite"/>
                                        <p:tgtEl>
                                          <p:spTgt spid="3">
                                            <p:txEl>
                                              <p:pRg st="2" end="2"/>
                                            </p:txEl>
                                          </p:spTgt>
                                        </p:tgtEl>
                                      </p:cBhvr>
                                    </p:animEffect>
                                  </p:childTnLst>
                                </p:cTn>
                              </p:par>
                              <p:par>
                                <p:cTn id="30" presetID="9" presetClass="emph" presetSubtype="0" nodeType="withEffect">
                                  <p:stCondLst>
                                    <p:cond delay="0"/>
                                  </p:stCondLst>
                                  <p:childTnLst>
                                    <p:set>
                                      <p:cBhvr>
                                        <p:cTn id="31" dur="indefinite"/>
                                        <p:tgtEl>
                                          <p:spTgt spid="3">
                                            <p:txEl>
                                              <p:pRg st="3" end="3"/>
                                            </p:txEl>
                                          </p:spTgt>
                                        </p:tgtEl>
                                        <p:attrNameLst>
                                          <p:attrName>style.opacity</p:attrName>
                                        </p:attrNameLst>
                                      </p:cBhvr>
                                      <p:to>
                                        <p:strVal val="0.5"/>
                                      </p:to>
                                    </p:set>
                                    <p:animEffect filter="image" prLst="opacity: 0.5">
                                      <p:cBhvr rctx="IE">
                                        <p:cTn id="32" dur="indefinite"/>
                                        <p:tgtEl>
                                          <p:spTgt spid="3">
                                            <p:txEl>
                                              <p:pRg st="3" end="3"/>
                                            </p:txEl>
                                          </p:spTgt>
                                        </p:tgtEl>
                                      </p:cBhvr>
                                    </p:animEffect>
                                  </p:childTnLst>
                                </p:cTn>
                              </p:par>
                              <p:par>
                                <p:cTn id="33" presetID="9" presetClass="emph" presetSubtype="0" nodeType="withEffect">
                                  <p:stCondLst>
                                    <p:cond delay="0"/>
                                  </p:stCondLst>
                                  <p:childTnLst>
                                    <p:set>
                                      <p:cBhvr>
                                        <p:cTn id="34" dur="indefinite"/>
                                        <p:tgtEl>
                                          <p:spTgt spid="3">
                                            <p:txEl>
                                              <p:pRg st="4" end="4"/>
                                            </p:txEl>
                                          </p:spTgt>
                                        </p:tgtEl>
                                        <p:attrNameLst>
                                          <p:attrName>style.opacity</p:attrName>
                                        </p:attrNameLst>
                                      </p:cBhvr>
                                      <p:to>
                                        <p:strVal val="0.5"/>
                                      </p:to>
                                    </p:set>
                                    <p:animEffect filter="image" prLst="opacity: 0.5">
                                      <p:cBhvr rctx="IE">
                                        <p:cTn id="35" dur="indefinite"/>
                                        <p:tgtEl>
                                          <p:spTgt spid="3">
                                            <p:txEl>
                                              <p:pRg st="4" end="4"/>
                                            </p:txEl>
                                          </p:spTgt>
                                        </p:tgtEl>
                                      </p:cBhvr>
                                    </p:animEffect>
                                  </p:childTnLst>
                                </p:cTn>
                              </p:par>
                              <p:par>
                                <p:cTn id="36" presetID="9" presetClass="emph" presetSubtype="0" nodeType="withEffect">
                                  <p:stCondLst>
                                    <p:cond delay="0"/>
                                  </p:stCondLst>
                                  <p:childTnLst>
                                    <p:set>
                                      <p:cBhvr>
                                        <p:cTn id="37" dur="indefinite"/>
                                        <p:tgtEl>
                                          <p:spTgt spid="3">
                                            <p:txEl>
                                              <p:pRg st="5" end="5"/>
                                            </p:txEl>
                                          </p:spTgt>
                                        </p:tgtEl>
                                        <p:attrNameLst>
                                          <p:attrName>style.opacity</p:attrName>
                                        </p:attrNameLst>
                                      </p:cBhvr>
                                      <p:to>
                                        <p:strVal val="0.5"/>
                                      </p:to>
                                    </p:set>
                                    <p:animEffect filter="image" prLst="opacity: 0.5">
                                      <p:cBhvr rctx="IE">
                                        <p:cTn id="38" dur="indefinite"/>
                                        <p:tgtEl>
                                          <p:spTgt spid="3">
                                            <p:txEl>
                                              <p:pRg st="5" end="5"/>
                                            </p:txEl>
                                          </p:spTgt>
                                        </p:tgtEl>
                                      </p:cBhvr>
                                    </p:animEffect>
                                  </p:childTnLst>
                                </p:cTn>
                              </p:par>
                              <p:par>
                                <p:cTn id="39" presetID="9" presetClass="emph" presetSubtype="0" nodeType="withEffect">
                                  <p:stCondLst>
                                    <p:cond delay="0"/>
                                  </p:stCondLst>
                                  <p:childTnLst>
                                    <p:set>
                                      <p:cBhvr>
                                        <p:cTn id="40" dur="indefinite"/>
                                        <p:tgtEl>
                                          <p:spTgt spid="3">
                                            <p:txEl>
                                              <p:pRg st="6" end="6"/>
                                            </p:txEl>
                                          </p:spTgt>
                                        </p:tgtEl>
                                        <p:attrNameLst>
                                          <p:attrName>style.opacity</p:attrName>
                                        </p:attrNameLst>
                                      </p:cBhvr>
                                      <p:to>
                                        <p:strVal val="0.5"/>
                                      </p:to>
                                    </p:set>
                                    <p:animEffect filter="image" prLst="opacity: 0.5">
                                      <p:cBhvr rctx="IE">
                                        <p:cTn id="41" dur="indefinite"/>
                                        <p:tgtEl>
                                          <p:spTgt spid="3">
                                            <p:txEl>
                                              <p:pRg st="6" end="6"/>
                                            </p:txEl>
                                          </p:spTgt>
                                        </p:tgtEl>
                                      </p:cBhvr>
                                    </p:animEffect>
                                  </p:childTnLst>
                                </p:cTn>
                              </p:par>
                              <p:par>
                                <p:cTn id="42" presetID="1"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childTnLst>
                                    <p:set>
                                      <p:cBhvr>
                                        <p:cTn id="47" dur="indefinite"/>
                                        <p:tgtEl>
                                          <p:spTgt spid="3">
                                            <p:txEl>
                                              <p:pRg st="7" end="7"/>
                                            </p:txEl>
                                          </p:spTgt>
                                        </p:tgtEl>
                                        <p:attrNameLst>
                                          <p:attrName>style.opacity</p:attrName>
                                        </p:attrNameLst>
                                      </p:cBhvr>
                                      <p:to>
                                        <p:strVal val="0.5"/>
                                      </p:to>
                                    </p:set>
                                    <p:animEffect filter="image" prLst="opacity: 0.5">
                                      <p:cBhvr rctx="IE">
                                        <p:cTn id="48" dur="indefinite"/>
                                        <p:tgtEl>
                                          <p:spTgt spid="3">
                                            <p:txEl>
                                              <p:pRg st="7" end="7"/>
                                            </p:txEl>
                                          </p:spTgt>
                                        </p:tgtEl>
                                      </p:cBhvr>
                                    </p:animEffect>
                                  </p:childTnLst>
                                </p:cTn>
                              </p:par>
                              <p:par>
                                <p:cTn id="49" presetID="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mph" presetSubtype="0" nodeType="clickEffect">
                                  <p:stCondLst>
                                    <p:cond delay="0"/>
                                  </p:stCondLst>
                                  <p:childTnLst>
                                    <p:set>
                                      <p:cBhvr>
                                        <p:cTn id="60" dur="indefinite"/>
                                        <p:tgtEl>
                                          <p:spTgt spid="3">
                                            <p:txEl>
                                              <p:pRg st="8" end="8"/>
                                            </p:txEl>
                                          </p:spTgt>
                                        </p:tgtEl>
                                        <p:attrNameLst>
                                          <p:attrName>style.opacity</p:attrName>
                                        </p:attrNameLst>
                                      </p:cBhvr>
                                      <p:to>
                                        <p:strVal val="0.5"/>
                                      </p:to>
                                    </p:set>
                                    <p:animEffect filter="image" prLst="opacity: 0.5">
                                      <p:cBhvr rctx="IE">
                                        <p:cTn id="61" dur="indefinite"/>
                                        <p:tgtEl>
                                          <p:spTgt spid="3">
                                            <p:txEl>
                                              <p:pRg st="8" end="8"/>
                                            </p:txEl>
                                          </p:spTgt>
                                        </p:tgtEl>
                                      </p:cBhvr>
                                    </p:animEffect>
                                  </p:childTnLst>
                                </p:cTn>
                              </p:par>
                              <p:par>
                                <p:cTn id="62" presetID="9" presetClass="emph" presetSubtype="0" nodeType="withEffect">
                                  <p:stCondLst>
                                    <p:cond delay="0"/>
                                  </p:stCondLst>
                                  <p:childTnLst>
                                    <p:set>
                                      <p:cBhvr>
                                        <p:cTn id="63" dur="indefinite"/>
                                        <p:tgtEl>
                                          <p:spTgt spid="3">
                                            <p:txEl>
                                              <p:pRg st="9" end="9"/>
                                            </p:txEl>
                                          </p:spTgt>
                                        </p:tgtEl>
                                        <p:attrNameLst>
                                          <p:attrName>style.opacity</p:attrName>
                                        </p:attrNameLst>
                                      </p:cBhvr>
                                      <p:to>
                                        <p:strVal val="0.5"/>
                                      </p:to>
                                    </p:set>
                                    <p:animEffect filter="image" prLst="opacity: 0.5">
                                      <p:cBhvr rctx="IE">
                                        <p:cTn id="64" dur="indefinite"/>
                                        <p:tgtEl>
                                          <p:spTgt spid="3">
                                            <p:txEl>
                                              <p:pRg st="9" end="9"/>
                                            </p:txEl>
                                          </p:spTgt>
                                        </p:tgtEl>
                                      </p:cBhvr>
                                    </p:animEffect>
                                  </p:childTnLst>
                                </p:cTn>
                              </p:par>
                              <p:par>
                                <p:cTn id="65" presetID="9" presetClass="emph" presetSubtype="0" nodeType="withEffect">
                                  <p:stCondLst>
                                    <p:cond delay="0"/>
                                  </p:stCondLst>
                                  <p:childTnLst>
                                    <p:set>
                                      <p:cBhvr>
                                        <p:cTn id="66" dur="indefinite"/>
                                        <p:tgtEl>
                                          <p:spTgt spid="3">
                                            <p:txEl>
                                              <p:pRg st="10" end="10"/>
                                            </p:txEl>
                                          </p:spTgt>
                                        </p:tgtEl>
                                        <p:attrNameLst>
                                          <p:attrName>style.opacity</p:attrName>
                                        </p:attrNameLst>
                                      </p:cBhvr>
                                      <p:to>
                                        <p:strVal val="0.5"/>
                                      </p:to>
                                    </p:set>
                                    <p:animEffect filter="image" prLst="opacity: 0.5">
                                      <p:cBhvr rctx="IE">
                                        <p:cTn id="67" dur="indefinite"/>
                                        <p:tgtEl>
                                          <p:spTgt spid="3">
                                            <p:txEl>
                                              <p:pRg st="10" end="10"/>
                                            </p:txEl>
                                          </p:spTgt>
                                        </p:tgtEl>
                                      </p:cBhvr>
                                    </p:animEffect>
                                  </p:childTnLst>
                                </p:cTn>
                              </p:par>
                              <p:par>
                                <p:cTn id="68" presetID="9" presetClass="emph" presetSubtype="0" nodeType="withEffect">
                                  <p:stCondLst>
                                    <p:cond delay="0"/>
                                  </p:stCondLst>
                                  <p:childTnLst>
                                    <p:set>
                                      <p:cBhvr>
                                        <p:cTn id="69" dur="indefinite"/>
                                        <p:tgtEl>
                                          <p:spTgt spid="3">
                                            <p:txEl>
                                              <p:pRg st="11" end="11"/>
                                            </p:txEl>
                                          </p:spTgt>
                                        </p:tgtEl>
                                        <p:attrNameLst>
                                          <p:attrName>style.opacity</p:attrName>
                                        </p:attrNameLst>
                                      </p:cBhvr>
                                      <p:to>
                                        <p:strVal val="0.5"/>
                                      </p:to>
                                    </p:set>
                                    <p:animEffect filter="image" prLst="opacity: 0.5">
                                      <p:cBhvr rctx="IE">
                                        <p:cTn id="70" dur="indefinite"/>
                                        <p:tgtEl>
                                          <p:spTgt spid="3">
                                            <p:txEl>
                                              <p:pRg st="11" end="11"/>
                                            </p:txEl>
                                          </p:spTgt>
                                        </p:tgtEl>
                                      </p:cBhvr>
                                    </p:animEffect>
                                  </p:childTnLst>
                                </p:cTn>
                              </p:par>
                              <p:par>
                                <p:cTn id="71" presetID="1" presetClass="entr" presetSubtype="0" fill="hold"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78947" y="1746512"/>
            <a:ext cx="6305098" cy="4995578"/>
          </a:xfrm>
          <a:prstGeom prst="rect">
            <a:avLst/>
          </a:prstGeom>
        </p:spPr>
      </p:pic>
      <p:sp>
        <p:nvSpPr>
          <p:cNvPr id="2" name="Title 1"/>
          <p:cNvSpPr>
            <a:spLocks noGrp="1"/>
          </p:cNvSpPr>
          <p:nvPr>
            <p:ph type="title"/>
          </p:nvPr>
        </p:nvSpPr>
        <p:spPr/>
        <p:txBody>
          <a:bodyPr/>
          <a:lstStyle/>
          <a:p>
            <a:r>
              <a:rPr lang="lv-LV" dirty="0"/>
              <a:t>Kanāda un </a:t>
            </a:r>
            <a:br>
              <a:rPr lang="lv-LV" dirty="0"/>
            </a:br>
            <a:r>
              <a:rPr lang="lv-LV" dirty="0" err="1"/>
              <a:t>Albertas</a:t>
            </a:r>
            <a:r>
              <a:rPr lang="lv-LV" dirty="0"/>
              <a:t> province</a:t>
            </a:r>
          </a:p>
        </p:txBody>
      </p:sp>
      <p:sp>
        <p:nvSpPr>
          <p:cNvPr id="3" name="Content Placeholder 2"/>
          <p:cNvSpPr>
            <a:spLocks noGrp="1"/>
          </p:cNvSpPr>
          <p:nvPr>
            <p:ph idx="1"/>
          </p:nvPr>
        </p:nvSpPr>
        <p:spPr>
          <a:xfrm>
            <a:off x="457199" y="1859901"/>
            <a:ext cx="8434052" cy="4940143"/>
          </a:xfrm>
        </p:spPr>
        <p:txBody>
          <a:bodyPr>
            <a:noAutofit/>
          </a:bodyPr>
          <a:lstStyle/>
          <a:p>
            <a:pPr>
              <a:spcBef>
                <a:spcPts val="600"/>
              </a:spcBef>
            </a:pPr>
            <a:r>
              <a:rPr lang="lv-LV" sz="2200" dirty="0"/>
              <a:t>Kanādā ir decentralizēts izglītības sistēmas organizācijas modelis.</a:t>
            </a:r>
          </a:p>
          <a:p>
            <a:pPr>
              <a:spcBef>
                <a:spcPts val="600"/>
              </a:spcBef>
            </a:pPr>
            <a:r>
              <a:rPr lang="lv-LV" sz="2200" dirty="0"/>
              <a:t>Augsti rādītāji PISA testos, t.sk. </a:t>
            </a:r>
            <a:r>
              <a:rPr lang="lv-LV" sz="2200" dirty="0" err="1"/>
              <a:t>Albertas</a:t>
            </a:r>
            <a:r>
              <a:rPr lang="lv-LV" sz="2200" dirty="0"/>
              <a:t> provincē. </a:t>
            </a:r>
          </a:p>
          <a:p>
            <a:pPr>
              <a:spcBef>
                <a:spcPts val="600"/>
              </a:spcBef>
            </a:pPr>
            <a:r>
              <a:rPr lang="lv-LV" sz="2200" dirty="0"/>
              <a:t>3 gadu stratēģiju izstrādā Izglītības ministrijai sadarbojoties ar Finanšu ministriju.</a:t>
            </a:r>
          </a:p>
          <a:p>
            <a:pPr>
              <a:spcBef>
                <a:spcPts val="600"/>
              </a:spcBef>
            </a:pPr>
            <a:r>
              <a:rPr lang="lv-LV" sz="2200" dirty="0"/>
              <a:t>Provinces līmeņa ministrija izstrādā politikas un vadlīnijas, t.sk. par ieteicamo apjoma sadalījumu starp mācību priekšmetiem. Skolām ir liela brīvība to pielāgošanā. </a:t>
            </a:r>
          </a:p>
          <a:p>
            <a:pPr>
              <a:spcBef>
                <a:spcPts val="600"/>
              </a:spcBef>
            </a:pPr>
            <a:r>
              <a:rPr lang="lv-LV" sz="2200" dirty="0"/>
              <a:t>Izglītība kopumā ir orientēta ne vien uz zināšanu, bet arī uz praktisku iemaņu apgūšanu. </a:t>
            </a:r>
          </a:p>
          <a:p>
            <a:pPr>
              <a:spcBef>
                <a:spcPts val="600"/>
              </a:spcBef>
            </a:pPr>
            <a:r>
              <a:rPr lang="lv-LV" sz="2200" dirty="0"/>
              <a:t>Pārsvarā mācās no 6 līdz 18 gadiem, obligātā izglītība – līdz 16.</a:t>
            </a:r>
          </a:p>
          <a:p>
            <a:pPr>
              <a:spcBef>
                <a:spcPts val="600"/>
              </a:spcBef>
            </a:pPr>
            <a:r>
              <a:rPr lang="lv-LV" sz="2200" dirty="0"/>
              <a:t>Vērtēšanas sistēmā paredzēta loma gan audzēknim, gan skolotājam. </a:t>
            </a:r>
          </a:p>
        </p:txBody>
      </p:sp>
      <p:sp>
        <p:nvSpPr>
          <p:cNvPr id="4" name="Slide Number Placeholder 3"/>
          <p:cNvSpPr>
            <a:spLocks noGrp="1"/>
          </p:cNvSpPr>
          <p:nvPr>
            <p:ph type="sldNum" sz="quarter" idx="4"/>
          </p:nvPr>
        </p:nvSpPr>
        <p:spPr/>
        <p:txBody>
          <a:bodyPr/>
          <a:lstStyle/>
          <a:p>
            <a:fld id="{8986D110-300A-49CB-AA66-7FE47E0A12BC}" type="slidenum">
              <a:rPr lang="lv-LV" smtClean="0"/>
              <a:pPr/>
              <a:t>8</a:t>
            </a:fld>
            <a:endParaRPr lang="lv-LV"/>
          </a:p>
        </p:txBody>
      </p:sp>
      <p:pic>
        <p:nvPicPr>
          <p:cNvPr id="6" name="Picture 5" descr="https://upload.wikimedia.org/wikipedia/en/thumb/c/cf/Flag_of_Canada.svg/1280px-Flag_of_Canada.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9131" y="415274"/>
            <a:ext cx="1602120" cy="80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8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par>
                                <p:cTn id="18" presetID="9" presetClass="emph" presetSubtype="0" nodeType="withEffect">
                                  <p:stCondLst>
                                    <p:cond delay="0"/>
                                  </p:stCondLst>
                                  <p:childTnLst>
                                    <p:set>
                                      <p:cBhvr>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par>
                                <p:cTn id="21" presetID="9" presetClass="emph" presetSubtype="0" nodeType="withEffect">
                                  <p:stCondLst>
                                    <p:cond delay="0"/>
                                  </p:stCondLst>
                                  <p:childTnLst>
                                    <p:set>
                                      <p:cBhvr>
                                        <p:cTn id="22" dur="indefinite"/>
                                        <p:tgtEl>
                                          <p:spTgt spid="3">
                                            <p:txEl>
                                              <p:pRg st="2" end="2"/>
                                            </p:txEl>
                                          </p:spTgt>
                                        </p:tgtEl>
                                        <p:attrNameLst>
                                          <p:attrName>style.opacity</p:attrName>
                                        </p:attrNameLst>
                                      </p:cBhvr>
                                      <p:to>
                                        <p:strVal val="0.5"/>
                                      </p:to>
                                    </p:set>
                                    <p:animEffect filter="image" prLst="opacity: 0.5">
                                      <p:cBhvr rctx="IE">
                                        <p:cTn id="23" dur="indefinite"/>
                                        <p:tgtEl>
                                          <p:spTgt spid="3">
                                            <p:txEl>
                                              <p:pRg st="2" end="2"/>
                                            </p:txEl>
                                          </p:spTgt>
                                        </p:tgtEl>
                                      </p:cBhvr>
                                    </p:animEffect>
                                  </p:childTnLst>
                                </p:cTn>
                              </p:par>
                              <p:par>
                                <p:cTn id="24" presetID="9" presetClass="emph" presetSubtype="0" nodeType="withEffect">
                                  <p:stCondLst>
                                    <p:cond delay="0"/>
                                  </p:stCondLst>
                                  <p:childTnLst>
                                    <p:set>
                                      <p:cBhvr>
                                        <p:cTn id="25" dur="indefinite"/>
                                        <p:tgtEl>
                                          <p:spTgt spid="3">
                                            <p:txEl>
                                              <p:pRg st="3" end="3"/>
                                            </p:txEl>
                                          </p:spTgt>
                                        </p:tgtEl>
                                        <p:attrNameLst>
                                          <p:attrName>style.opacity</p:attrName>
                                        </p:attrNameLst>
                                      </p:cBhvr>
                                      <p:to>
                                        <p:strVal val="0.5"/>
                                      </p:to>
                                    </p:set>
                                    <p:animEffect filter="image" prLst="opacity: 0.5">
                                      <p:cBhvr rctx="IE">
                                        <p:cTn id="26" dur="indefinite"/>
                                        <p:tgtEl>
                                          <p:spTgt spid="3">
                                            <p:txEl>
                                              <p:pRg st="3" end="3"/>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p:cTn id="32" dur="indefinite"/>
                                        <p:tgtEl>
                                          <p:spTgt spid="3">
                                            <p:txEl>
                                              <p:pRg st="4" end="4"/>
                                            </p:txEl>
                                          </p:spTgt>
                                        </p:tgtEl>
                                        <p:attrNameLst>
                                          <p:attrName>style.opacity</p:attrName>
                                        </p:attrNameLst>
                                      </p:cBhvr>
                                      <p:to>
                                        <p:strVal val="0.5"/>
                                      </p:to>
                                    </p:set>
                                    <p:animEffect filter="image" prLst="opacity: 0.5">
                                      <p:cBhvr rctx="IE">
                                        <p:cTn id="33" dur="indefinite"/>
                                        <p:tgtEl>
                                          <p:spTgt spid="3">
                                            <p:txEl>
                                              <p:pRg st="4" end="4"/>
                                            </p:txEl>
                                          </p:spTgt>
                                        </p:tgtEl>
                                      </p:cBhvr>
                                    </p:animEffect>
                                  </p:childTnLst>
                                </p:cTn>
                              </p:par>
                              <p:par>
                                <p:cTn id="34" presetID="1"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Mācību priekšmetu apjoms un </a:t>
            </a:r>
            <a:br>
              <a:rPr lang="lv-LV" dirty="0"/>
            </a:br>
            <a:r>
              <a:rPr lang="lv-LV" dirty="0"/>
              <a:t>izvēles iespējas vecuma posmos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5140795"/>
              </p:ext>
            </p:extLst>
          </p:nvPr>
        </p:nvGraphicFramePr>
        <p:xfrm>
          <a:off x="404326" y="1762035"/>
          <a:ext cx="8596605" cy="4234438"/>
        </p:xfrm>
        <a:graphic>
          <a:graphicData uri="http://schemas.openxmlformats.org/drawingml/2006/table">
            <a:tbl>
              <a:tblPr firstRow="1" bandRow="1">
                <a:tableStyleId>{93296810-A885-4BE3-A3E7-6D5BEEA58F35}</a:tableStyleId>
              </a:tblPr>
              <a:tblGrid>
                <a:gridCol w="987261">
                  <a:extLst>
                    <a:ext uri="{9D8B030D-6E8A-4147-A177-3AD203B41FA5}">
                      <a16:colId xmlns="" xmlns:a16="http://schemas.microsoft.com/office/drawing/2014/main" val="3123873695"/>
                    </a:ext>
                  </a:extLst>
                </a:gridCol>
                <a:gridCol w="972168">
                  <a:extLst>
                    <a:ext uri="{9D8B030D-6E8A-4147-A177-3AD203B41FA5}">
                      <a16:colId xmlns="" xmlns:a16="http://schemas.microsoft.com/office/drawing/2014/main" val="2451314513"/>
                    </a:ext>
                  </a:extLst>
                </a:gridCol>
                <a:gridCol w="1200539">
                  <a:extLst>
                    <a:ext uri="{9D8B030D-6E8A-4147-A177-3AD203B41FA5}">
                      <a16:colId xmlns="" xmlns:a16="http://schemas.microsoft.com/office/drawing/2014/main" val="786985812"/>
                    </a:ext>
                  </a:extLst>
                </a:gridCol>
                <a:gridCol w="1200539">
                  <a:extLst>
                    <a:ext uri="{9D8B030D-6E8A-4147-A177-3AD203B41FA5}">
                      <a16:colId xmlns="" xmlns:a16="http://schemas.microsoft.com/office/drawing/2014/main" val="349143055"/>
                    </a:ext>
                  </a:extLst>
                </a:gridCol>
                <a:gridCol w="1200539">
                  <a:extLst>
                    <a:ext uri="{9D8B030D-6E8A-4147-A177-3AD203B41FA5}">
                      <a16:colId xmlns="" xmlns:a16="http://schemas.microsoft.com/office/drawing/2014/main" val="1667674188"/>
                    </a:ext>
                  </a:extLst>
                </a:gridCol>
                <a:gridCol w="1775492">
                  <a:extLst>
                    <a:ext uri="{9D8B030D-6E8A-4147-A177-3AD203B41FA5}">
                      <a16:colId xmlns="" xmlns:a16="http://schemas.microsoft.com/office/drawing/2014/main" val="3208986887"/>
                    </a:ext>
                  </a:extLst>
                </a:gridCol>
                <a:gridCol w="1260067">
                  <a:extLst>
                    <a:ext uri="{9D8B030D-6E8A-4147-A177-3AD203B41FA5}">
                      <a16:colId xmlns="" xmlns:a16="http://schemas.microsoft.com/office/drawing/2014/main" val="4246051432"/>
                    </a:ext>
                  </a:extLst>
                </a:gridCol>
              </a:tblGrid>
              <a:tr h="622640">
                <a:tc>
                  <a:txBody>
                    <a:bodyPr/>
                    <a:lstStyle/>
                    <a:p>
                      <a:r>
                        <a:rPr lang="lv-LV" sz="1600" dirty="0">
                          <a:latin typeface="Franklin Gothic Book" panose="020B0503020102020204" pitchFamily="34" charset="0"/>
                        </a:rPr>
                        <a:t>VECUMA POSMS</a:t>
                      </a:r>
                    </a:p>
                  </a:txBody>
                  <a:tcPr anchor="ctr"/>
                </a:tc>
                <a:tc>
                  <a:txBody>
                    <a:bodyPr/>
                    <a:lstStyle/>
                    <a:p>
                      <a:r>
                        <a:rPr lang="lv-LV" sz="1600" i="1" dirty="0">
                          <a:latin typeface="Franklin Gothic Book" panose="020B0503020102020204" pitchFamily="34" charset="0"/>
                        </a:rPr>
                        <a:t>IZVĒLES</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latin typeface="Franklin Gothic Book" panose="020B0503020102020204" pitchFamily="34" charset="0"/>
                        </a:rPr>
                        <a:t>ANGLIJA</a:t>
                      </a:r>
                      <a:r>
                        <a:rPr lang="lv-LV" sz="1600" b="1" baseline="30000" dirty="0">
                          <a:solidFill>
                            <a:srgbClr val="FF0000"/>
                          </a:solidFill>
                          <a:latin typeface="Franklin Gothic Book" panose="020B0503020102020204" pitchFamily="34" charset="0"/>
                        </a:rPr>
                        <a:t>-3</a:t>
                      </a:r>
                    </a:p>
                  </a:txBody>
                  <a:tcPr anchor="ctr"/>
                </a:tc>
                <a:tc>
                  <a:txBody>
                    <a:bodyPr/>
                    <a:lstStyle/>
                    <a:p>
                      <a:pPr algn="ctr"/>
                      <a:r>
                        <a:rPr lang="lv-LV" sz="1600" dirty="0">
                          <a:latin typeface="Franklin Gothic Book" panose="020B0503020102020204" pitchFamily="34" charset="0"/>
                        </a:rPr>
                        <a:t>SKOTIJA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latin typeface="Franklin Gothic Book" panose="020B0503020102020204" pitchFamily="34" charset="0"/>
                        </a:rPr>
                        <a:t>SOMIJA</a:t>
                      </a:r>
                      <a:r>
                        <a:rPr lang="lv-LV" sz="1600" b="1" baseline="30000" dirty="0">
                          <a:solidFill>
                            <a:srgbClr val="FF0000"/>
                          </a:solidFill>
                          <a:latin typeface="Franklin Gothic Book" panose="020B050302010202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latin typeface="Franklin Gothic Book" panose="020B0503020102020204" pitchFamily="34" charset="0"/>
                        </a:rPr>
                        <a:t>AUSTRĀLIJA</a:t>
                      </a:r>
                      <a:r>
                        <a:rPr lang="lv-LV" sz="1600" b="1" baseline="30000" dirty="0">
                          <a:solidFill>
                            <a:srgbClr val="FF0000"/>
                          </a:solidFill>
                          <a:latin typeface="Franklin Gothic Book" panose="020B0503020102020204" pitchFamily="34" charset="0"/>
                        </a:rPr>
                        <a:t>-1; -2;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latin typeface="Franklin Gothic Book" panose="020B0503020102020204" pitchFamily="34" charset="0"/>
                        </a:rPr>
                        <a:t>KANĀDA</a:t>
                      </a:r>
                      <a:r>
                        <a:rPr lang="lv-LV" sz="1600" b="1" baseline="30000" dirty="0">
                          <a:solidFill>
                            <a:srgbClr val="FF0000"/>
                          </a:solidFill>
                          <a:latin typeface="Franklin Gothic Book" panose="020B0503020102020204" pitchFamily="34" charset="0"/>
                        </a:rPr>
                        <a:t>-2</a:t>
                      </a:r>
                    </a:p>
                  </a:txBody>
                  <a:tcPr anchor="ctr"/>
                </a:tc>
                <a:extLst>
                  <a:ext uri="{0D108BD9-81ED-4DB2-BD59-A6C34878D82A}">
                    <a16:rowId xmlns="" xmlns:a16="http://schemas.microsoft.com/office/drawing/2014/main" val="1157670236"/>
                  </a:ext>
                </a:extLst>
              </a:tr>
              <a:tr h="489198">
                <a:tc rowSpan="2">
                  <a:txBody>
                    <a:bodyPr/>
                    <a:lstStyle/>
                    <a:p>
                      <a:r>
                        <a:rPr lang="lv-LV" sz="1600" b="1" dirty="0">
                          <a:latin typeface="Franklin Gothic Book" panose="020B0503020102020204" pitchFamily="34" charset="0"/>
                        </a:rPr>
                        <a:t>11/12-13/14</a:t>
                      </a:r>
                      <a:r>
                        <a:rPr lang="lv-LV" sz="1600" b="1" baseline="30000" dirty="0">
                          <a:solidFill>
                            <a:srgbClr val="FF0000"/>
                          </a:solidFill>
                          <a:latin typeface="Franklin Gothic Book" panose="020B0503020102020204" pitchFamily="34" charset="0"/>
                        </a:rPr>
                        <a:t>-1</a:t>
                      </a:r>
                    </a:p>
                  </a:txBody>
                  <a:tcPr anchor="ctr"/>
                </a:tc>
                <a:tc>
                  <a:txBody>
                    <a:bodyPr/>
                    <a:lstStyle/>
                    <a:p>
                      <a:r>
                        <a:rPr lang="lv-LV" sz="1400" i="1" dirty="0">
                          <a:latin typeface="Franklin Gothic Book" panose="020B0503020102020204" pitchFamily="34" charset="0"/>
                        </a:rPr>
                        <a:t>obligātie</a:t>
                      </a:r>
                    </a:p>
                  </a:txBody>
                  <a:tcPr anchor="ctr">
                    <a:solidFill>
                      <a:schemeClr val="accent5">
                        <a:lumMod val="40000"/>
                        <a:lumOff val="60000"/>
                      </a:schemeClr>
                    </a:solidFill>
                  </a:tcPr>
                </a:tc>
                <a:tc>
                  <a:txBody>
                    <a:bodyPr/>
                    <a:lstStyle/>
                    <a:p>
                      <a:pPr algn="ctr"/>
                      <a:r>
                        <a:rPr lang="lv-LV" sz="1600" dirty="0">
                          <a:latin typeface="Franklin Gothic Book" panose="020B0503020102020204" pitchFamily="34" charset="0"/>
                        </a:rPr>
                        <a:t>14 m.pr.</a:t>
                      </a:r>
                    </a:p>
                  </a:txBody>
                  <a:tcPr anchor="ctr"/>
                </a:tc>
                <a:tc>
                  <a:txBody>
                    <a:bodyPr/>
                    <a:lstStyle/>
                    <a:p>
                      <a:pPr algn="ctr"/>
                      <a:r>
                        <a:rPr lang="lv-LV" sz="1600" dirty="0">
                          <a:latin typeface="Franklin Gothic Book" panose="020B0503020102020204" pitchFamily="34" charset="0"/>
                        </a:rPr>
                        <a:t>Plašs klāsts </a:t>
                      </a:r>
                      <a:br>
                        <a:rPr lang="lv-LV" sz="1600" dirty="0">
                          <a:latin typeface="Franklin Gothic Book" panose="020B0503020102020204" pitchFamily="34" charset="0"/>
                        </a:rPr>
                      </a:br>
                      <a:r>
                        <a:rPr lang="lv-LV" sz="1600" dirty="0">
                          <a:latin typeface="Franklin Gothic Book" panose="020B0503020102020204" pitchFamily="34" charset="0"/>
                        </a:rPr>
                        <a:t>8 tēmās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dirty="0">
                          <a:latin typeface="Franklin Gothic Book" panose="020B0503020102020204" pitchFamily="34" charset="0"/>
                        </a:rPr>
                        <a:t>Plašs klāsts </a:t>
                      </a:r>
                      <a:br>
                        <a:rPr lang="lv-LV" sz="1600" dirty="0">
                          <a:latin typeface="Franklin Gothic Book" panose="020B0503020102020204" pitchFamily="34" charset="0"/>
                        </a:rPr>
                      </a:br>
                      <a:r>
                        <a:rPr lang="lv-LV" sz="1600" dirty="0">
                          <a:latin typeface="Franklin Gothic Book" panose="020B0503020102020204" pitchFamily="34" charset="0"/>
                        </a:rPr>
                        <a:t>8 tēmās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a:t>
                      </a:r>
                      <a:endParaRPr kumimoji="0" lang="lv-LV" sz="28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endParaRPr>
                    </a:p>
                  </a:txBody>
                  <a:tcPr anchor="ctr"/>
                </a:tc>
                <a:extLst>
                  <a:ext uri="{0D108BD9-81ED-4DB2-BD59-A6C34878D82A}">
                    <a16:rowId xmlns="" xmlns:a16="http://schemas.microsoft.com/office/drawing/2014/main" val="1408474683"/>
                  </a:ext>
                </a:extLst>
              </a:tr>
              <a:tr h="398708">
                <a:tc vMerge="1">
                  <a:txBody>
                    <a:bodyPr/>
                    <a:lstStyle/>
                    <a:p>
                      <a:endParaRPr lang="lv-LV" dirty="0"/>
                    </a:p>
                  </a:txBody>
                  <a:tcPr/>
                </a:tc>
                <a:tc>
                  <a:txBody>
                    <a:bodyPr/>
                    <a:lstStyle/>
                    <a:p>
                      <a:r>
                        <a:rPr lang="lv-LV" sz="1400" i="1" dirty="0">
                          <a:latin typeface="Franklin Gothic Book" panose="020B0503020102020204" pitchFamily="34" charset="0"/>
                        </a:rPr>
                        <a:t>izvēles </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u="none" strike="noStrike" kern="1200" cap="none" spc="0" normalizeH="0" baseline="0" noProof="0" dirty="0">
                          <a:ln>
                            <a:noFill/>
                          </a:ln>
                          <a:solidFill>
                            <a:srgbClr val="EB018B"/>
                          </a:solidFill>
                          <a:effectLst/>
                          <a:uLnTx/>
                          <a:uFillTx/>
                          <a:latin typeface="Franklin Gothic Book" panose="020B0503020102020204" pitchFamily="34" charset="0"/>
                          <a:sym typeface="Wingdings" panose="05000000000000000000" pitchFamily="2" charset="2"/>
                        </a:rPr>
                        <a:t>-</a:t>
                      </a:r>
                      <a:endParaRPr kumimoji="0" lang="lv-LV" sz="16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u="none" strike="noStrike" kern="1200" cap="none" spc="0" normalizeH="0" baseline="0" noProof="0" dirty="0">
                          <a:ln>
                            <a:noFill/>
                          </a:ln>
                          <a:solidFill>
                            <a:srgbClr val="FDD500"/>
                          </a:solidFill>
                          <a:effectLst/>
                          <a:uLnTx/>
                          <a:uFillTx/>
                          <a:latin typeface="Franklin Gothic Book" panose="020B0503020102020204" pitchFamily="34" charset="0"/>
                          <a:sym typeface="Wingdings" panose="05000000000000000000" pitchFamily="2" charset="2"/>
                        </a:rPr>
                        <a:t></a:t>
                      </a:r>
                      <a:endParaRPr kumimoji="0" lang="lv-LV" sz="2800" b="0" i="0" u="none" strike="noStrike" kern="1200" cap="none" spc="0" normalizeH="0" baseline="0" noProof="0" dirty="0">
                        <a:ln>
                          <a:noFill/>
                        </a:ln>
                        <a:solidFill>
                          <a:srgbClr val="FDD500"/>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sym typeface="Wingdings" panose="05000000000000000000" pitchFamily="2" charset="2"/>
                        </a:rPr>
                        <a:t>-</a:t>
                      </a:r>
                      <a:endParaRPr kumimoji="0" lang="lv-LV" sz="16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u="none" strike="noStrike" kern="1200" cap="none" spc="0" normalizeH="0" baseline="0" noProof="0" dirty="0">
                          <a:ln>
                            <a:noFill/>
                          </a:ln>
                          <a:solidFill>
                            <a:srgbClr val="FDD500"/>
                          </a:solidFill>
                          <a:effectLst/>
                          <a:uLnTx/>
                          <a:uFillTx/>
                          <a:latin typeface="Franklin Gothic Book" panose="020B0503020102020204" pitchFamily="34" charset="0"/>
                          <a:sym typeface="Wingdings" panose="05000000000000000000" pitchFamily="2" charset="2"/>
                        </a:rPr>
                        <a:t></a:t>
                      </a:r>
                      <a:endParaRPr kumimoji="0" lang="lv-LV" sz="2800" b="0" i="0" u="none" strike="noStrike" kern="1200" cap="none" spc="0" normalizeH="0" baseline="0" noProof="0" dirty="0">
                        <a:ln>
                          <a:noFill/>
                        </a:ln>
                        <a:solidFill>
                          <a:srgbClr val="FDD500"/>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sym typeface="Wingdings" panose="05000000000000000000" pitchFamily="2" charset="2"/>
                        </a:rPr>
                        <a:t>-</a:t>
                      </a:r>
                      <a:endParaRPr kumimoji="0" lang="lv-LV" sz="16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endParaRPr>
                    </a:p>
                  </a:txBody>
                  <a:tcPr anchor="ctr"/>
                </a:tc>
                <a:extLst>
                  <a:ext uri="{0D108BD9-81ED-4DB2-BD59-A6C34878D82A}">
                    <a16:rowId xmlns="" xmlns:a16="http://schemas.microsoft.com/office/drawing/2014/main" val="3452482532"/>
                  </a:ext>
                </a:extLst>
              </a:tr>
              <a:tr h="462002">
                <a:tc rowSpan="2">
                  <a:txBody>
                    <a:bodyPr/>
                    <a:lstStyle/>
                    <a:p>
                      <a:r>
                        <a:rPr lang="lv-LV" sz="1600" b="1" dirty="0">
                          <a:latin typeface="Franklin Gothic Book" panose="020B0503020102020204" pitchFamily="34" charset="0"/>
                        </a:rPr>
                        <a:t>14/15-15/16</a:t>
                      </a:r>
                      <a:r>
                        <a:rPr lang="lv-LV" sz="1600" b="1" baseline="30000" dirty="0">
                          <a:solidFill>
                            <a:srgbClr val="FF0000"/>
                          </a:solidFill>
                          <a:latin typeface="Franklin Gothic Book" panose="020B0503020102020204" pitchFamily="34" charset="0"/>
                        </a:rPr>
                        <a:t>-2</a:t>
                      </a:r>
                    </a:p>
                  </a:txBody>
                  <a:tcPr anchor="ctr"/>
                </a:tc>
                <a:tc>
                  <a:txBody>
                    <a:bodyPr/>
                    <a:lstStyle/>
                    <a:p>
                      <a:r>
                        <a:rPr lang="lv-LV" sz="1400" i="1" dirty="0">
                          <a:latin typeface="Franklin Gothic Book" panose="020B0503020102020204" pitchFamily="34" charset="0"/>
                        </a:rPr>
                        <a:t>obligātie</a:t>
                      </a:r>
                    </a:p>
                  </a:txBody>
                  <a:tcPr anchor="ctr">
                    <a:solidFill>
                      <a:schemeClr val="accent5">
                        <a:lumMod val="40000"/>
                        <a:lumOff val="60000"/>
                      </a:schemeClr>
                    </a:solidFill>
                  </a:tcPr>
                </a:tc>
                <a:tc>
                  <a:txBody>
                    <a:bodyPr/>
                    <a:lstStyle/>
                    <a:p>
                      <a:pPr algn="ctr"/>
                      <a:r>
                        <a:rPr lang="lv-LV" sz="1600" dirty="0">
                          <a:latin typeface="Franklin Gothic Book" panose="020B0503020102020204" pitchFamily="34" charset="0"/>
                        </a:rPr>
                        <a:t>8 m.pr.</a:t>
                      </a:r>
                    </a:p>
                  </a:txBody>
                  <a:tcPr anchor="ctr"/>
                </a:tc>
                <a:tc>
                  <a:txBody>
                    <a:bodyPr/>
                    <a:lstStyle/>
                    <a:p>
                      <a:pPr algn="ctr"/>
                      <a:r>
                        <a:rPr lang="lv-LV" sz="1600" dirty="0">
                          <a:latin typeface="Franklin Gothic Book" panose="020B0503020102020204" pitchFamily="34" charset="0"/>
                        </a:rPr>
                        <a:t>Vairāki m.pr. </a:t>
                      </a:r>
                      <a:br>
                        <a:rPr lang="lv-LV" sz="1600" dirty="0">
                          <a:latin typeface="Franklin Gothic Book" panose="020B0503020102020204" pitchFamily="34" charset="0"/>
                        </a:rPr>
                      </a:br>
                      <a:r>
                        <a:rPr lang="lv-LV" sz="1600" dirty="0">
                          <a:latin typeface="Franklin Gothic Book" panose="020B0503020102020204" pitchFamily="34" charset="0"/>
                        </a:rPr>
                        <a:t>3 tēmās</a:t>
                      </a:r>
                    </a:p>
                  </a:txBody>
                  <a:tcPr anchor="ctr"/>
                </a:tc>
                <a:tc>
                  <a:txBody>
                    <a:bodyPr/>
                    <a:lstStyle/>
                    <a:p>
                      <a:pPr algn="ctr"/>
                      <a:r>
                        <a:rPr lang="lv-LV" sz="1600" dirty="0">
                          <a:latin typeface="Franklin Gothic Book" panose="020B0503020102020204" pitchFamily="34" charset="0"/>
                        </a:rPr>
                        <a:t>18 m.pr.</a:t>
                      </a:r>
                    </a:p>
                  </a:txBody>
                  <a:tcPr anchor="ctr"/>
                </a:tc>
                <a:tc>
                  <a:txBody>
                    <a:bodyPr/>
                    <a:lstStyle/>
                    <a:p>
                      <a:pPr algn="ctr"/>
                      <a:r>
                        <a:rPr lang="lv-LV" sz="1600" dirty="0">
                          <a:latin typeface="Franklin Gothic Book" panose="020B0503020102020204" pitchFamily="34" charset="0"/>
                        </a:rPr>
                        <a:t>Vairāki m.pr. </a:t>
                      </a:r>
                      <a:br>
                        <a:rPr lang="lv-LV" sz="1600" dirty="0">
                          <a:latin typeface="Franklin Gothic Book" panose="020B0503020102020204" pitchFamily="34" charset="0"/>
                        </a:rPr>
                      </a:br>
                      <a:r>
                        <a:rPr lang="lv-LV" sz="1600" dirty="0">
                          <a:latin typeface="Franklin Gothic Book" panose="020B0503020102020204" pitchFamily="34" charset="0"/>
                        </a:rPr>
                        <a:t>5 tēmās </a:t>
                      </a:r>
                      <a:br>
                        <a:rPr lang="lv-LV" sz="1600" dirty="0">
                          <a:latin typeface="Franklin Gothic Book" panose="020B0503020102020204" pitchFamily="34" charset="0"/>
                        </a:rPr>
                      </a:br>
                      <a:r>
                        <a:rPr lang="lv-LV" sz="1600" dirty="0">
                          <a:latin typeface="Franklin Gothic Book" panose="020B0503020102020204" pitchFamily="34" charset="0"/>
                        </a:rPr>
                        <a:t>+ skolas noteiktie</a:t>
                      </a:r>
                    </a:p>
                  </a:txBody>
                  <a:tcPr anchor="ctr"/>
                </a:tc>
                <a:tc>
                  <a:txBody>
                    <a:bodyPr/>
                    <a:lstStyle/>
                    <a:p>
                      <a:pPr algn="ctr"/>
                      <a:r>
                        <a:rPr lang="lv-LV" sz="1600" dirty="0">
                          <a:latin typeface="Franklin Gothic Book" panose="020B0503020102020204" pitchFamily="34" charset="0"/>
                        </a:rPr>
                        <a:t>60%</a:t>
                      </a:r>
                    </a:p>
                  </a:txBody>
                  <a:tcPr anchor="ctr"/>
                </a:tc>
                <a:extLst>
                  <a:ext uri="{0D108BD9-81ED-4DB2-BD59-A6C34878D82A}">
                    <a16:rowId xmlns="" xmlns:a16="http://schemas.microsoft.com/office/drawing/2014/main" val="1942174900"/>
                  </a:ext>
                </a:extLst>
              </a:tr>
              <a:tr h="243646">
                <a:tc vMerge="1">
                  <a:txBody>
                    <a:bodyPr/>
                    <a:lstStyle/>
                    <a:p>
                      <a:endParaRPr lang="lv-LV" dirty="0"/>
                    </a:p>
                  </a:txBody>
                  <a:tcPr/>
                </a:tc>
                <a:tc>
                  <a:txBody>
                    <a:bodyPr/>
                    <a:lstStyle/>
                    <a:p>
                      <a:r>
                        <a:rPr lang="lv-LV" sz="1400" i="1" dirty="0">
                          <a:latin typeface="Franklin Gothic Book" panose="020B0503020102020204" pitchFamily="34" charset="0"/>
                        </a:rPr>
                        <a:t>izvēles </a:t>
                      </a:r>
                    </a:p>
                  </a:txBody>
                  <a:tcPr anchor="ctr">
                    <a:solidFill>
                      <a:schemeClr val="accent5">
                        <a:lumMod val="20000"/>
                        <a:lumOff val="80000"/>
                      </a:schemeClr>
                    </a:solidFill>
                  </a:tcPr>
                </a:tc>
                <a:tc>
                  <a:txBody>
                    <a:bodyPr/>
                    <a:lstStyle/>
                    <a:p>
                      <a:pPr algn="ctr"/>
                      <a:r>
                        <a:rPr lang="lv-LV" sz="1600" dirty="0">
                          <a:latin typeface="Franklin Gothic Book" panose="020B0503020102020204" pitchFamily="34" charset="0"/>
                        </a:rPr>
                        <a:t>4 m.pr. </a:t>
                      </a:r>
                      <a:br>
                        <a:rPr lang="lv-LV" sz="1600" dirty="0">
                          <a:latin typeface="Franklin Gothic Book" panose="020B0503020102020204" pitchFamily="34" charset="0"/>
                        </a:rPr>
                      </a:br>
                      <a:r>
                        <a:rPr lang="lv-LV" sz="1600" dirty="0">
                          <a:latin typeface="Franklin Gothic Book" panose="020B0503020102020204" pitchFamily="34" charset="0"/>
                        </a:rPr>
                        <a:t>4 tēmās</a:t>
                      </a:r>
                    </a:p>
                  </a:txBody>
                  <a:tcPr anchor="ctr"/>
                </a:tc>
                <a:tc>
                  <a:txBody>
                    <a:bodyPr/>
                    <a:lstStyle/>
                    <a:p>
                      <a:pPr algn="ctr"/>
                      <a:r>
                        <a:rPr lang="lv-LV" sz="1600" dirty="0">
                          <a:latin typeface="Franklin Gothic Book" panose="020B0503020102020204" pitchFamily="34" charset="0"/>
                        </a:rPr>
                        <a:t>5-8 m.pr. (</a:t>
                      </a:r>
                      <a:r>
                        <a:rPr lang="lv-LV" sz="1600" dirty="0" err="1">
                          <a:latin typeface="Franklin Gothic Book" panose="020B0503020102020204" pitchFamily="34" charset="0"/>
                        </a:rPr>
                        <a:t>specializ</a:t>
                      </a:r>
                      <a:r>
                        <a:rPr lang="lv-LV" sz="1600" dirty="0">
                          <a:latin typeface="Franklin Gothic Book" panose="020B05030201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b="0" i="0" u="none" strike="noStrike" kern="1200" cap="none" spc="0" normalizeH="0" baseline="0" noProof="0" dirty="0">
                          <a:ln>
                            <a:noFill/>
                          </a:ln>
                          <a:solidFill>
                            <a:srgbClr val="FDD500"/>
                          </a:solidFill>
                          <a:effectLst/>
                          <a:uLnTx/>
                          <a:uFillTx/>
                          <a:latin typeface="Franklin Gothic Book" panose="020B0503020102020204" pitchFamily="34" charset="0"/>
                          <a:ea typeface="+mn-ea"/>
                          <a:cs typeface="+mn-cs"/>
                          <a:sym typeface="Wingdings" panose="05000000000000000000" pitchFamily="2" charset="2"/>
                        </a:rPr>
                        <a:t></a:t>
                      </a:r>
                      <a:r>
                        <a:rPr kumimoji="0" lang="lv-LV" sz="24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t/>
                      </a:r>
                      <a:br>
                        <a:rPr kumimoji="0" lang="lv-LV" sz="2400" b="0" i="0" u="none" strike="noStrike" kern="1200" cap="none" spc="0" normalizeH="0" baseline="0" noProof="0" dirty="0">
                          <a:ln>
                            <a:noFill/>
                          </a:ln>
                          <a:solidFill>
                            <a:srgbClr val="33CC33"/>
                          </a:solidFill>
                          <a:effectLst/>
                          <a:uLnTx/>
                          <a:uFillTx/>
                          <a:latin typeface="Franklin Gothic Book" panose="020B0503020102020204" pitchFamily="34" charset="0"/>
                          <a:ea typeface="+mn-ea"/>
                          <a:cs typeface="+mn-cs"/>
                          <a:sym typeface="Wingdings" panose="05000000000000000000" pitchFamily="2" charset="2"/>
                        </a:rPr>
                      </a:br>
                      <a:r>
                        <a:rPr lang="lv-LV" sz="1600" dirty="0">
                          <a:latin typeface="Franklin Gothic Book" panose="020B0503020102020204" pitchFamily="34" charset="0"/>
                        </a:rPr>
                        <a:t>un prakse</a:t>
                      </a:r>
                    </a:p>
                  </a:txBody>
                  <a:tcPr anchor="ctr"/>
                </a:tc>
                <a:tc>
                  <a:txBody>
                    <a:bodyPr/>
                    <a:lstStyle/>
                    <a:p>
                      <a:pPr algn="ctr"/>
                      <a:r>
                        <a:rPr lang="lv-LV" sz="1600" dirty="0">
                          <a:latin typeface="Franklin Gothic Book" panose="020B0503020102020204" pitchFamily="34" charset="0"/>
                        </a:rPr>
                        <a:t>3 m.pr. </a:t>
                      </a:r>
                      <a:br>
                        <a:rPr lang="lv-LV" sz="1600" dirty="0">
                          <a:latin typeface="Franklin Gothic Book" panose="020B0503020102020204" pitchFamily="34" charset="0"/>
                        </a:rPr>
                      </a:br>
                      <a:r>
                        <a:rPr lang="lv-LV" sz="1600" dirty="0">
                          <a:latin typeface="Franklin Gothic Book" panose="020B0503020102020204" pitchFamily="34" charset="0"/>
                        </a:rPr>
                        <a:t>8 tēmās</a:t>
                      </a:r>
                    </a:p>
                  </a:txBody>
                  <a:tcPr anchor="ctr"/>
                </a:tc>
                <a:tc>
                  <a:txBody>
                    <a:bodyPr/>
                    <a:lstStyle/>
                    <a:p>
                      <a:pPr algn="ctr"/>
                      <a:r>
                        <a:rPr lang="lv-LV" sz="1600" dirty="0">
                          <a:latin typeface="Franklin Gothic Book" panose="020B0503020102020204" pitchFamily="34" charset="0"/>
                        </a:rPr>
                        <a:t>40%</a:t>
                      </a:r>
                    </a:p>
                  </a:txBody>
                  <a:tcPr anchor="ctr"/>
                </a:tc>
                <a:extLst>
                  <a:ext uri="{0D108BD9-81ED-4DB2-BD59-A6C34878D82A}">
                    <a16:rowId xmlns="" xmlns:a16="http://schemas.microsoft.com/office/drawing/2014/main" val="2861320447"/>
                  </a:ext>
                </a:extLst>
              </a:tr>
              <a:tr h="398708">
                <a:tc rowSpan="2">
                  <a:txBody>
                    <a:bodyPr/>
                    <a:lstStyle/>
                    <a:p>
                      <a:r>
                        <a:rPr lang="lv-LV" sz="1600" b="1" dirty="0">
                          <a:latin typeface="Franklin Gothic Book" panose="020B0503020102020204" pitchFamily="34" charset="0"/>
                        </a:rPr>
                        <a:t>16/17-18-19</a:t>
                      </a:r>
                      <a:r>
                        <a:rPr lang="lv-LV" sz="1600" b="1" baseline="30000" dirty="0">
                          <a:solidFill>
                            <a:srgbClr val="FF0000"/>
                          </a:solidFill>
                          <a:latin typeface="Franklin Gothic Book" panose="020B0503020102020204" pitchFamily="34" charset="0"/>
                        </a:rPr>
                        <a:t>-3</a:t>
                      </a:r>
                    </a:p>
                  </a:txBody>
                  <a:tcPr anchor="ctr"/>
                </a:tc>
                <a:tc>
                  <a:txBody>
                    <a:bodyPr/>
                    <a:lstStyle/>
                    <a:p>
                      <a:r>
                        <a:rPr lang="lv-LV" sz="1400" i="1" dirty="0">
                          <a:latin typeface="Franklin Gothic Book" panose="020B0503020102020204" pitchFamily="34" charset="0"/>
                        </a:rPr>
                        <a:t>obligātie</a:t>
                      </a:r>
                    </a:p>
                  </a:txBody>
                  <a:tcPr anchor="ct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0" i="0" u="none" strike="noStrike" kern="1200" cap="none" spc="0" normalizeH="0" baseline="0" noProof="0">
                          <a:ln>
                            <a:noFill/>
                          </a:ln>
                          <a:solidFill>
                            <a:srgbClr val="EB018B"/>
                          </a:solidFill>
                          <a:effectLst/>
                          <a:uLnTx/>
                          <a:uFillTx/>
                          <a:latin typeface="Franklin Gothic Book" panose="020B0503020102020204" pitchFamily="34" charset="0"/>
                          <a:ea typeface="+mn-ea"/>
                          <a:cs typeface="+mn-cs"/>
                          <a:sym typeface="Wingdings" panose="05000000000000000000" pitchFamily="2" charset="2"/>
                        </a:rPr>
                        <a:t>-</a:t>
                      </a:r>
                      <a:endParaRPr kumimoji="0" lang="lv-LV" sz="16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sym typeface="Wingdings" panose="05000000000000000000" pitchFamily="2" charset="2"/>
                        </a:rPr>
                        <a:t>-</a:t>
                      </a:r>
                      <a:endParaRPr kumimoji="0" lang="lv-LV" sz="1600" b="0" i="0" u="none" strike="noStrike" kern="1200" cap="none" spc="0" normalizeH="0" baseline="0" noProof="0" dirty="0">
                        <a:ln>
                          <a:noFill/>
                        </a:ln>
                        <a:solidFill>
                          <a:srgbClr val="EB018B"/>
                        </a:solidFill>
                        <a:effectLst/>
                        <a:uLnTx/>
                        <a:uFillTx/>
                        <a:latin typeface="Franklin Gothic Book" panose="020B0503020102020204" pitchFamily="34" charset="0"/>
                        <a:ea typeface="+mn-ea"/>
                        <a:cs typeface="+mn-cs"/>
                      </a:endParaRPr>
                    </a:p>
                  </a:txBody>
                  <a:tcPr anchor="ctr"/>
                </a:tc>
                <a:tc>
                  <a:txBody>
                    <a:bodyPr/>
                    <a:lstStyle/>
                    <a:p>
                      <a:pPr algn="ctr"/>
                      <a:r>
                        <a:rPr lang="lv-LV" sz="1600" kern="1200" dirty="0">
                          <a:latin typeface="Franklin Gothic Book" panose="020B0503020102020204" pitchFamily="34" charset="0"/>
                        </a:rPr>
                        <a:t>~65%</a:t>
                      </a:r>
                      <a:endParaRPr lang="lv-LV" sz="1600" kern="1200" dirty="0">
                        <a:solidFill>
                          <a:schemeClr val="dk1"/>
                        </a:solidFill>
                        <a:latin typeface="Franklin Gothic Book" panose="020B0503020102020204" pitchFamily="34" charset="0"/>
                        <a:ea typeface="+mn-ea"/>
                        <a:cs typeface="+mn-cs"/>
                      </a:endParaRPr>
                    </a:p>
                  </a:txBody>
                  <a:tcPr anchor="ctr"/>
                </a:tc>
                <a:tc>
                  <a:txBody>
                    <a:bodyPr/>
                    <a:lstStyle/>
                    <a:p>
                      <a:pPr algn="ctr"/>
                      <a:r>
                        <a:rPr lang="lv-LV" sz="1600" kern="1200" dirty="0">
                          <a:latin typeface="Franklin Gothic Book" panose="020B0503020102020204" pitchFamily="34" charset="0"/>
                        </a:rPr>
                        <a:t>1 m.pr. </a:t>
                      </a:r>
                      <a:br>
                        <a:rPr lang="lv-LV" sz="1600" kern="1200" dirty="0">
                          <a:latin typeface="Franklin Gothic Book" panose="020B0503020102020204" pitchFamily="34" charset="0"/>
                        </a:rPr>
                      </a:br>
                      <a:r>
                        <a:rPr lang="lv-LV" sz="1600" kern="1200" dirty="0">
                          <a:latin typeface="Franklin Gothic Book" panose="020B0503020102020204" pitchFamily="34" charset="0"/>
                        </a:rPr>
                        <a:t>(angļu val.)</a:t>
                      </a:r>
                      <a:endParaRPr lang="lv-LV" sz="1600" kern="1200" dirty="0">
                        <a:solidFill>
                          <a:schemeClr val="dk1"/>
                        </a:solidFill>
                        <a:latin typeface="Franklin Gothic Book" panose="020B0503020102020204" pitchFamily="34" charset="0"/>
                        <a:ea typeface="+mn-ea"/>
                        <a:cs typeface="+mn-cs"/>
                      </a:endParaRPr>
                    </a:p>
                  </a:txBody>
                  <a:tcPr anchor="ctr"/>
                </a:tc>
                <a:tc>
                  <a:txBody>
                    <a:bodyPr/>
                    <a:lstStyle/>
                    <a:p>
                      <a:pPr algn="ctr"/>
                      <a:r>
                        <a:rPr lang="lv-LV" sz="1600" kern="1200" dirty="0">
                          <a:latin typeface="Franklin Gothic Book" panose="020B0503020102020204" pitchFamily="34" charset="0"/>
                        </a:rPr>
                        <a:t>60%</a:t>
                      </a:r>
                      <a:endParaRPr lang="lv-LV" sz="1600" kern="1200" dirty="0">
                        <a:solidFill>
                          <a:schemeClr val="dk1"/>
                        </a:solidFill>
                        <a:latin typeface="Franklin Gothic Book" panose="020B0503020102020204" pitchFamily="34" charset="0"/>
                        <a:ea typeface="+mn-ea"/>
                        <a:cs typeface="+mn-cs"/>
                      </a:endParaRPr>
                    </a:p>
                  </a:txBody>
                  <a:tcPr anchor="ctr"/>
                </a:tc>
                <a:extLst>
                  <a:ext uri="{0D108BD9-81ED-4DB2-BD59-A6C34878D82A}">
                    <a16:rowId xmlns="" xmlns:a16="http://schemas.microsoft.com/office/drawing/2014/main" val="3602822580"/>
                  </a:ext>
                </a:extLst>
              </a:tr>
              <a:tr h="533318">
                <a:tc vMerge="1">
                  <a:txBody>
                    <a:bodyPr/>
                    <a:lstStyle/>
                    <a:p>
                      <a:endParaRPr lang="lv-LV" dirty="0"/>
                    </a:p>
                  </a:txBody>
                  <a:tcPr/>
                </a:tc>
                <a:tc>
                  <a:txBody>
                    <a:bodyPr/>
                    <a:lstStyle/>
                    <a:p>
                      <a:r>
                        <a:rPr lang="lv-LV" sz="1400" i="1" dirty="0">
                          <a:latin typeface="Franklin Gothic Book" panose="020B0503020102020204" pitchFamily="34" charset="0"/>
                        </a:rPr>
                        <a:t>izvēles </a:t>
                      </a:r>
                    </a:p>
                  </a:txBody>
                  <a:tcPr anchor="ctr">
                    <a:solidFill>
                      <a:schemeClr val="accent5">
                        <a:lumMod val="20000"/>
                        <a:lumOff val="80000"/>
                      </a:schemeClr>
                    </a:solidFill>
                  </a:tcPr>
                </a:tc>
                <a:tc>
                  <a:txBody>
                    <a:bodyPr/>
                    <a:lstStyle/>
                    <a:p>
                      <a:pPr algn="ctr"/>
                      <a:r>
                        <a:rPr lang="lv-LV" sz="1600" dirty="0">
                          <a:latin typeface="Franklin Gothic Book" panose="020B0503020102020204" pitchFamily="34" charset="0"/>
                        </a:rPr>
                        <a:t>3-4 m.pr.</a:t>
                      </a:r>
                    </a:p>
                  </a:txBody>
                  <a:tcPr anchor="ctr"/>
                </a:tc>
                <a:tc>
                  <a:txBody>
                    <a:bodyPr/>
                    <a:lstStyle/>
                    <a:p>
                      <a:pPr algn="ctr"/>
                      <a:r>
                        <a:rPr lang="lv-LV" sz="1600" dirty="0">
                          <a:latin typeface="Franklin Gothic Book" panose="020B0503020102020204" pitchFamily="34" charset="0"/>
                        </a:rPr>
                        <a:t>5-8 m.pr.</a:t>
                      </a:r>
                    </a:p>
                  </a:txBody>
                  <a:tcPr anchor="ctr"/>
                </a:tc>
                <a:tc>
                  <a:txBody>
                    <a:bodyPr/>
                    <a:lstStyle/>
                    <a:p>
                      <a:pPr algn="ctr"/>
                      <a:r>
                        <a:rPr lang="lv-LV" sz="1600" kern="1200" dirty="0">
                          <a:latin typeface="Franklin Gothic Book" panose="020B0503020102020204" pitchFamily="34" charset="0"/>
                        </a:rPr>
                        <a:t>~35%</a:t>
                      </a:r>
                      <a:endParaRPr lang="lv-LV" sz="1600" kern="1200" dirty="0">
                        <a:solidFill>
                          <a:schemeClr val="dk1"/>
                        </a:solidFill>
                        <a:latin typeface="Franklin Gothic Book" panose="020B0503020102020204" pitchFamily="34" charset="0"/>
                        <a:ea typeface="+mn-ea"/>
                        <a:cs typeface="+mn-cs"/>
                      </a:endParaRPr>
                    </a:p>
                  </a:txBody>
                  <a:tcPr anchor="ctr"/>
                </a:tc>
                <a:tc>
                  <a:txBody>
                    <a:bodyPr/>
                    <a:lstStyle/>
                    <a:p>
                      <a:pPr algn="ctr"/>
                      <a:r>
                        <a:rPr lang="lv-LV" sz="1600" kern="1200" dirty="0">
                          <a:latin typeface="Franklin Gothic Book" panose="020B0503020102020204" pitchFamily="34" charset="0"/>
                        </a:rPr>
                        <a:t>Plašs klāsts</a:t>
                      </a:r>
                      <a:endParaRPr lang="lv-LV" sz="1600" kern="1200" dirty="0">
                        <a:solidFill>
                          <a:schemeClr val="dk1"/>
                        </a:solidFill>
                        <a:latin typeface="Franklin Gothic Book" panose="020B0503020102020204" pitchFamily="34" charset="0"/>
                        <a:ea typeface="+mn-ea"/>
                        <a:cs typeface="+mn-cs"/>
                      </a:endParaRPr>
                    </a:p>
                  </a:txBody>
                  <a:tcPr anchor="ctr"/>
                </a:tc>
                <a:tc>
                  <a:txBody>
                    <a:bodyPr/>
                    <a:lstStyle/>
                    <a:p>
                      <a:pPr algn="ctr"/>
                      <a:r>
                        <a:rPr lang="lv-LV" sz="1600" kern="1200" dirty="0">
                          <a:latin typeface="Franklin Gothic Book" panose="020B0503020102020204" pitchFamily="34" charset="0"/>
                        </a:rPr>
                        <a:t>40%</a:t>
                      </a:r>
                      <a:endParaRPr lang="lv-LV" sz="1600" kern="1200" dirty="0">
                        <a:solidFill>
                          <a:schemeClr val="dk1"/>
                        </a:solidFill>
                        <a:latin typeface="Franklin Gothic Book" panose="020B0503020102020204" pitchFamily="34" charset="0"/>
                        <a:ea typeface="+mn-ea"/>
                        <a:cs typeface="+mn-cs"/>
                      </a:endParaRPr>
                    </a:p>
                  </a:txBody>
                  <a:tcPr anchor="ctr"/>
                </a:tc>
                <a:extLst>
                  <a:ext uri="{0D108BD9-81ED-4DB2-BD59-A6C34878D82A}">
                    <a16:rowId xmlns="" xmlns:a16="http://schemas.microsoft.com/office/drawing/2014/main" val="3446194000"/>
                  </a:ext>
                </a:extLst>
              </a:tr>
            </a:tbl>
          </a:graphicData>
        </a:graphic>
      </p:graphicFrame>
      <p:sp>
        <p:nvSpPr>
          <p:cNvPr id="4" name="Slide Number Placeholder 3"/>
          <p:cNvSpPr>
            <a:spLocks noGrp="1"/>
          </p:cNvSpPr>
          <p:nvPr>
            <p:ph type="sldNum" sz="quarter" idx="4"/>
          </p:nvPr>
        </p:nvSpPr>
        <p:spPr/>
        <p:txBody>
          <a:bodyPr/>
          <a:lstStyle/>
          <a:p>
            <a:fld id="{8986D110-300A-49CB-AA66-7FE47E0A12BC}" type="slidenum">
              <a:rPr lang="lv-LV" smtClean="0"/>
              <a:t>9</a:t>
            </a:fld>
            <a:endParaRPr lang="lv-LV"/>
          </a:p>
        </p:txBody>
      </p:sp>
      <p:sp>
        <p:nvSpPr>
          <p:cNvPr id="6" name="TextBox 5"/>
          <p:cNvSpPr txBox="1"/>
          <p:nvPr/>
        </p:nvSpPr>
        <p:spPr>
          <a:xfrm>
            <a:off x="243172" y="6107203"/>
            <a:ext cx="8123277" cy="738664"/>
          </a:xfrm>
          <a:prstGeom prst="rect">
            <a:avLst/>
          </a:prstGeom>
          <a:noFill/>
        </p:spPr>
        <p:txBody>
          <a:bodyPr wrap="square" rtlCol="0">
            <a:spAutoFit/>
          </a:bodyPr>
          <a:lstStyle/>
          <a:p>
            <a:r>
              <a:rPr lang="lv-LV" sz="1400" i="1" baseline="30000" dirty="0">
                <a:solidFill>
                  <a:srgbClr val="FF0000"/>
                </a:solidFill>
                <a:latin typeface="Franklin Gothic Book" panose="020B0503020102020204" pitchFamily="34" charset="0"/>
              </a:rPr>
              <a:t>1</a:t>
            </a:r>
            <a:r>
              <a:rPr lang="lv-LV" sz="1400" i="1" dirty="0">
                <a:solidFill>
                  <a:srgbClr val="FF0000"/>
                </a:solidFill>
                <a:latin typeface="Franklin Gothic Book" panose="020B0503020102020204" pitchFamily="34" charset="0"/>
              </a:rPr>
              <a:t> Austrālijā: 11/12-12/13</a:t>
            </a:r>
          </a:p>
          <a:p>
            <a:r>
              <a:rPr lang="lv-LV" sz="1400" i="1" baseline="30000" dirty="0">
                <a:solidFill>
                  <a:srgbClr val="FF0000"/>
                </a:solidFill>
                <a:latin typeface="Franklin Gothic Book" panose="020B0503020102020204" pitchFamily="34" charset="0"/>
              </a:rPr>
              <a:t>2</a:t>
            </a:r>
            <a:r>
              <a:rPr lang="lv-LV" sz="1400" i="1" dirty="0">
                <a:solidFill>
                  <a:srgbClr val="FF0000"/>
                </a:solidFill>
                <a:latin typeface="Franklin Gothic Book" panose="020B0503020102020204" pitchFamily="34" charset="0"/>
              </a:rPr>
              <a:t> Somijā: 13/14-15/16; Austrālijā: 14/14-14/15; Kanādā: 12/13-15/16</a:t>
            </a:r>
          </a:p>
          <a:p>
            <a:r>
              <a:rPr lang="lv-LV" sz="1400" i="1" baseline="30000" dirty="0">
                <a:solidFill>
                  <a:srgbClr val="FF0000"/>
                </a:solidFill>
                <a:latin typeface="Franklin Gothic Book" panose="020B0503020102020204" pitchFamily="34" charset="0"/>
              </a:rPr>
              <a:t>3</a:t>
            </a:r>
            <a:r>
              <a:rPr lang="lv-LV" sz="1400" i="1" dirty="0">
                <a:solidFill>
                  <a:srgbClr val="FF0000"/>
                </a:solidFill>
                <a:latin typeface="Franklin Gothic Book" panose="020B0503020102020204" pitchFamily="34" charset="0"/>
              </a:rPr>
              <a:t> Anglijā: 16/17-17/18; Austrālijā: 15/16-16/17</a:t>
            </a:r>
          </a:p>
        </p:txBody>
      </p:sp>
      <p:sp>
        <p:nvSpPr>
          <p:cNvPr id="8" name="Rectangle 7"/>
          <p:cNvSpPr/>
          <p:nvPr/>
        </p:nvSpPr>
        <p:spPr>
          <a:xfrm>
            <a:off x="354563" y="2363754"/>
            <a:ext cx="8702351" cy="1038809"/>
          </a:xfrm>
          <a:prstGeom prst="rect">
            <a:avLst/>
          </a:prstGeom>
          <a:noFill/>
          <a:ln>
            <a:solidFill>
              <a:srgbClr val="EB0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Rectangle 8"/>
          <p:cNvSpPr/>
          <p:nvPr/>
        </p:nvSpPr>
        <p:spPr>
          <a:xfrm>
            <a:off x="354563" y="3402563"/>
            <a:ext cx="8702351" cy="1505339"/>
          </a:xfrm>
          <a:prstGeom prst="rect">
            <a:avLst/>
          </a:prstGeom>
          <a:noFill/>
          <a:ln>
            <a:solidFill>
              <a:srgbClr val="EB0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le 9"/>
          <p:cNvSpPr/>
          <p:nvPr/>
        </p:nvSpPr>
        <p:spPr>
          <a:xfrm>
            <a:off x="351452" y="4907903"/>
            <a:ext cx="8702351" cy="1063690"/>
          </a:xfrm>
          <a:prstGeom prst="rect">
            <a:avLst/>
          </a:prstGeom>
          <a:noFill/>
          <a:ln>
            <a:solidFill>
              <a:srgbClr val="EB0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3535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theme/theme1.xml><?xml version="1.0" encoding="utf-8"?>
<a:theme xmlns:a="http://schemas.openxmlformats.org/drawingml/2006/main" name="1_DU Apaksvirsraksta Slaids Vio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U Pamata Slaids V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U Apaksvirsraksta Slaids Viol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B1AA07CC66DC4B8FC94C046EF0FB25" ma:contentTypeVersion="7" ma:contentTypeDescription="Create a new document." ma:contentTypeScope="" ma:versionID="e1222546792af94076c8b030ee16ba10">
  <xsd:schema xmlns:xsd="http://www.w3.org/2001/XMLSchema" xmlns:xs="http://www.w3.org/2001/XMLSchema" xmlns:p="http://schemas.microsoft.com/office/2006/metadata/properties" xmlns:ns2="f4cb885b-e1d9-415a-8bcc-cc404cd20420" xmlns:ns3="40749b87-3102-4f4b-873f-10e0cd3bdb3d" targetNamespace="http://schemas.microsoft.com/office/2006/metadata/properties" ma:root="true" ma:fieldsID="2756b24c55b1220db244469ff19c3987" ns2:_="" ns3:_="">
    <xsd:import namespace="f4cb885b-e1d9-415a-8bcc-cc404cd20420"/>
    <xsd:import namespace="40749b87-3102-4f4b-873f-10e0cd3bdb3d"/>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b885b-e1d9-415a-8bcc-cc404cd204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0749b87-3102-4f4b-873f-10e0cd3bdb3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2AF031-E58A-4753-9B54-A6BC99C4F01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4cb885b-e1d9-415a-8bcc-cc404cd20420"/>
    <ds:schemaRef ds:uri="http://www.w3.org/XML/1998/namespace"/>
    <ds:schemaRef ds:uri="http://purl.org/dc/dcmitype/"/>
  </ds:schemaRefs>
</ds:datastoreItem>
</file>

<file path=customXml/itemProps2.xml><?xml version="1.0" encoding="utf-8"?>
<ds:datastoreItem xmlns:ds="http://schemas.openxmlformats.org/officeDocument/2006/customXml" ds:itemID="{29BAC8A3-BF0C-402F-958F-1F9297E22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b885b-e1d9-415a-8bcc-cc404cd20420"/>
    <ds:schemaRef ds:uri="40749b87-3102-4f4b-873f-10e0cd3bd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A2FEB0-6D9F-44A0-AD75-E5904048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35330</TotalTime>
  <Words>1432</Words>
  <Application>Microsoft Office PowerPoint</Application>
  <PresentationFormat>On-screen Show (4:3)</PresentationFormat>
  <Paragraphs>249</Paragraphs>
  <Slides>17</Slides>
  <Notes>10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1_DU Apaksvirsraksta Slaids Viola</vt:lpstr>
      <vt:lpstr>DU Pamata Slaids V01</vt:lpstr>
      <vt:lpstr>3_DU Apaksvirsraksta Slaids Viola</vt:lpstr>
      <vt:lpstr>VISPĀRĒJĀS IZGLĪTĪBAS PROGRAMMU VIRZIENU UN VIDĒJĀS IZGLĪTĪBAS PAKĀPES PROFILKURSU SISTĒMAS IZVĒRTĒJUMS.  Izglītības un zinātnes ministrija | 29.09.2017.</vt:lpstr>
      <vt:lpstr>Metodoloģija</vt:lpstr>
      <vt:lpstr>Ārvalstu izpēte</vt:lpstr>
      <vt:lpstr>Anglija</vt:lpstr>
      <vt:lpstr>Skotija</vt:lpstr>
      <vt:lpstr>Somija</vt:lpstr>
      <vt:lpstr>Austrālija un  Jaunās Dienvidvelsas province</vt:lpstr>
      <vt:lpstr>Kanāda un  Albertas province</vt:lpstr>
      <vt:lpstr>Mācību priekšmetu apjoms un  izvēles iespējas vecuma posmos</vt:lpstr>
      <vt:lpstr>Pārbaudījumu sistēmas struktūras salīdzinājums 5 ārvalstīs</vt:lpstr>
      <vt:lpstr>Būtiskākās ārvalstu ekspertu interviju atziņas</vt:lpstr>
      <vt:lpstr>Līdzšinējo sistēmu raksturojums</vt:lpstr>
      <vt:lpstr>«Ideālais scenārijs»</vt:lpstr>
      <vt:lpstr>Kopsavilkums:  būtiskākie secinājumi, ieteikumi (I)</vt:lpstr>
      <vt:lpstr>Kopsavilkums:  būtiskākie secinājumi, ieteikumi (II)</vt:lpstr>
      <vt:lpstr>Kopsavilkums:  būtiskākie secinājumi, ieteikumi (III)</vt:lpstr>
      <vt:lpstr>KOMENTĀRI, PĀRDOMAS, PRIEKŠLIKUMI JAUTĀJUMI  UN ATBILDES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tematika ar LLU</dc:title>
  <dc:creator>Līna Dzene</dc:creator>
  <cp:lastModifiedBy>Guntars Catlaks</cp:lastModifiedBy>
  <cp:revision>538</cp:revision>
  <cp:lastPrinted>2016-12-23T06:17:16Z</cp:lastPrinted>
  <dcterms:created xsi:type="dcterms:W3CDTF">2015-07-06T06:56:44Z</dcterms:created>
  <dcterms:modified xsi:type="dcterms:W3CDTF">2017-09-28T13:03:17Z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0x0101006DB1AA07CC66DC4B8FC94C046EF0FB25</vt:lpwstr>
  </property>
</Properties>
</file>